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ags/tag1.xml" ContentType="application/vnd.openxmlformats-officedocument.presentationml.tags+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2" r:id="rId4"/>
    <p:sldMasterId id="2147484108" r:id="rId5"/>
    <p:sldMasterId id="2147484110" r:id="rId6"/>
  </p:sldMasterIdLst>
  <p:notesMasterIdLst>
    <p:notesMasterId r:id="rId30"/>
  </p:notesMasterIdLst>
  <p:handoutMasterIdLst>
    <p:handoutMasterId r:id="rId31"/>
  </p:handoutMasterIdLst>
  <p:sldIdLst>
    <p:sldId id="293" r:id="rId7"/>
    <p:sldId id="294" r:id="rId8"/>
    <p:sldId id="296" r:id="rId9"/>
    <p:sldId id="295" r:id="rId10"/>
    <p:sldId id="298" r:id="rId11"/>
    <p:sldId id="299" r:id="rId12"/>
    <p:sldId id="303" r:id="rId13"/>
    <p:sldId id="304" r:id="rId14"/>
    <p:sldId id="305" r:id="rId15"/>
    <p:sldId id="306" r:id="rId16"/>
    <p:sldId id="307" r:id="rId17"/>
    <p:sldId id="308" r:id="rId18"/>
    <p:sldId id="311" r:id="rId19"/>
    <p:sldId id="309" r:id="rId20"/>
    <p:sldId id="312" r:id="rId21"/>
    <p:sldId id="313" r:id="rId22"/>
    <p:sldId id="314" r:id="rId23"/>
    <p:sldId id="316" r:id="rId24"/>
    <p:sldId id="301" r:id="rId25"/>
    <p:sldId id="319" r:id="rId26"/>
    <p:sldId id="300" r:id="rId27"/>
    <p:sldId id="320" r:id="rId28"/>
    <p:sldId id="274" r:id="rId29"/>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3">
          <p15:clr>
            <a:srgbClr val="A4A3A4"/>
          </p15:clr>
        </p15:guide>
        <p15:guide id="2" pos="391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cmAuthor>
  <p:cmAuthor id="3" name="Mary Feil-Jacobs" initials="MF" lastIdx="22"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2D91"/>
    <a:srgbClr val="E0397F"/>
    <a:srgbClr val="4DAB88"/>
    <a:srgbClr val="417B6A"/>
    <a:srgbClr val="9F568D"/>
    <a:srgbClr val="4A304F"/>
    <a:srgbClr val="A5397D"/>
    <a:srgbClr val="00188F"/>
    <a:srgbClr val="0020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80" autoAdjust="0"/>
    <p:restoredTop sz="96323" autoAdjust="0"/>
  </p:normalViewPr>
  <p:slideViewPr>
    <p:cSldViewPr>
      <p:cViewPr varScale="1">
        <p:scale>
          <a:sx n="99" d="100"/>
          <a:sy n="99" d="100"/>
        </p:scale>
        <p:origin x="51" y="300"/>
      </p:cViewPr>
      <p:guideLst>
        <p:guide orient="horz" pos="2203"/>
        <p:guide pos="391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howGuides="1">
      <p:cViewPr varScale="1">
        <p:scale>
          <a:sx n="121" d="100"/>
          <a:sy n="121" d="100"/>
        </p:scale>
        <p:origin x="3868" y="6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2/10/2015 4:24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2/10/2015 4:24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r>
              <a:rPr lang="en-US" sz="900" b="0" kern="1200" baseline="0" dirty="0" smtClean="0">
                <a:solidFill>
                  <a:schemeClr val="tx1"/>
                </a:solidFill>
                <a:effectLst/>
                <a:latin typeface="Segoe UI Light" pitchFamily="34" charset="0"/>
                <a:ea typeface="+mn-ea"/>
                <a:cs typeface="+mn-cs"/>
              </a:rPr>
              <a:t>Machine Learning is a term that is not widely understood, perhaps you think of it as artificial intelligence or robotics or any number of things. It’s helpful to start with how we think of machine learning. Machine learning means computers that become smarter with experience. What do we mean by </a:t>
            </a:r>
            <a:r>
              <a:rPr lang="en-US" sz="900" b="1" kern="1200" baseline="0" dirty="0" smtClean="0">
                <a:solidFill>
                  <a:schemeClr val="tx1"/>
                </a:solidFill>
                <a:effectLst/>
                <a:latin typeface="Segoe UI Light" pitchFamily="34" charset="0"/>
                <a:ea typeface="+mn-ea"/>
                <a:cs typeface="+mn-cs"/>
              </a:rPr>
              <a:t>experience</a:t>
            </a:r>
            <a:r>
              <a:rPr lang="en-US" sz="900" b="0" kern="1200" baseline="0" dirty="0" smtClean="0">
                <a:solidFill>
                  <a:schemeClr val="tx1"/>
                </a:solidFill>
                <a:effectLst/>
                <a:latin typeface="Segoe UI Light" pitchFamily="34" charset="0"/>
                <a:ea typeface="+mn-ea"/>
                <a:cs typeface="+mn-cs"/>
              </a:rPr>
              <a:t>? </a:t>
            </a:r>
          </a:p>
          <a:p>
            <a:pPr marL="0" marR="0" indent="0" algn="l" defTabSz="932742" rtl="0" eaLnBrk="1" fontAlgn="auto" latinLnBrk="0" hangingPunct="1">
              <a:lnSpc>
                <a:spcPct val="90000"/>
              </a:lnSpc>
              <a:spcBef>
                <a:spcPts val="0"/>
              </a:spcBef>
              <a:spcAft>
                <a:spcPts val="340"/>
              </a:spcAft>
              <a:buClrTx/>
              <a:buSzTx/>
              <a:buFontTx/>
              <a:buNone/>
              <a:tabLst/>
              <a:defRPr/>
            </a:pPr>
            <a:endParaRPr lang="en-US" sz="900" b="0" kern="1200" baseline="0" dirty="0" smtClean="0">
              <a:solidFill>
                <a:schemeClr val="tx1"/>
              </a:solidFill>
              <a:effectLst/>
              <a:latin typeface="Segoe UI Light" pitchFamily="34" charset="0"/>
              <a:ea typeface="+mn-ea"/>
              <a:cs typeface="+mn-cs"/>
            </a:endParaRPr>
          </a:p>
          <a:p>
            <a:pPr marL="0" marR="0" indent="0" algn="l" defTabSz="932742" rtl="0" eaLnBrk="1" fontAlgn="auto" latinLnBrk="0" hangingPunct="1">
              <a:lnSpc>
                <a:spcPct val="90000"/>
              </a:lnSpc>
              <a:spcBef>
                <a:spcPts val="0"/>
              </a:spcBef>
              <a:spcAft>
                <a:spcPts val="340"/>
              </a:spcAft>
              <a:buClrTx/>
              <a:buSzTx/>
              <a:buFontTx/>
              <a:buNone/>
              <a:tabLst/>
              <a:defRPr/>
            </a:pPr>
            <a:r>
              <a:rPr lang="en-US" sz="900" b="0" kern="1200" baseline="0" dirty="0" smtClean="0">
                <a:solidFill>
                  <a:schemeClr val="tx1"/>
                </a:solidFill>
                <a:effectLst/>
                <a:latin typeface="Segoe UI Light" pitchFamily="34" charset="0"/>
                <a:ea typeface="+mn-ea"/>
                <a:cs typeface="+mn-cs"/>
              </a:rPr>
              <a:t>Experience is past data + human input. And that </a:t>
            </a:r>
            <a:r>
              <a:rPr lang="en-US" sz="900" b="1" kern="1200" baseline="0" dirty="0" smtClean="0">
                <a:solidFill>
                  <a:schemeClr val="tx1"/>
                </a:solidFill>
                <a:effectLst/>
                <a:latin typeface="Segoe UI Light" pitchFamily="34" charset="0"/>
                <a:ea typeface="+mn-ea"/>
                <a:cs typeface="+mn-cs"/>
              </a:rPr>
              <a:t>past data </a:t>
            </a:r>
            <a:r>
              <a:rPr lang="en-US" sz="900" b="0" kern="1200" baseline="0" dirty="0" smtClean="0">
                <a:solidFill>
                  <a:schemeClr val="tx1"/>
                </a:solidFill>
                <a:effectLst/>
                <a:latin typeface="Segoe UI Light" pitchFamily="34" charset="0"/>
                <a:ea typeface="+mn-ea"/>
                <a:cs typeface="+mn-cs"/>
              </a:rPr>
              <a:t>is often huge – the quantity of data is doubling about every 18 months and that’s only increasing from here. Computers can consider far more variables than a human making the same decision. </a:t>
            </a:r>
          </a:p>
          <a:p>
            <a:pPr marL="0" marR="0" indent="0" algn="l" defTabSz="932742" rtl="0" eaLnBrk="1" fontAlgn="auto" latinLnBrk="0" hangingPunct="1">
              <a:lnSpc>
                <a:spcPct val="90000"/>
              </a:lnSpc>
              <a:spcBef>
                <a:spcPts val="0"/>
              </a:spcBef>
              <a:spcAft>
                <a:spcPts val="340"/>
              </a:spcAft>
              <a:buClrTx/>
              <a:buSzTx/>
              <a:buFontTx/>
              <a:buNone/>
              <a:tabLst/>
              <a:defRPr/>
            </a:pPr>
            <a:endParaRPr lang="en-US" sz="900" b="0" kern="1200" baseline="0" dirty="0" smtClean="0">
              <a:solidFill>
                <a:schemeClr val="tx1"/>
              </a:solidFill>
              <a:effectLst/>
              <a:latin typeface="Segoe UI Light" pitchFamily="34" charset="0"/>
              <a:ea typeface="+mn-ea"/>
              <a:cs typeface="+mn-cs"/>
            </a:endParaRPr>
          </a:p>
          <a:p>
            <a:pPr marL="0" marR="0" indent="0" algn="l" defTabSz="932742" rtl="0" eaLnBrk="1" fontAlgn="auto" latinLnBrk="0" hangingPunct="1">
              <a:lnSpc>
                <a:spcPct val="90000"/>
              </a:lnSpc>
              <a:spcBef>
                <a:spcPts val="0"/>
              </a:spcBef>
              <a:spcAft>
                <a:spcPts val="340"/>
              </a:spcAft>
              <a:buClrTx/>
              <a:buSzTx/>
              <a:buFontTx/>
              <a:buNone/>
              <a:tabLst/>
              <a:defRPr/>
            </a:pPr>
            <a:r>
              <a:rPr lang="en-US" sz="900" b="0" kern="1200" baseline="0" dirty="0" smtClean="0">
                <a:solidFill>
                  <a:schemeClr val="tx1"/>
                </a:solidFill>
                <a:effectLst/>
                <a:latin typeface="Segoe UI Light" pitchFamily="34" charset="0"/>
                <a:ea typeface="+mn-ea"/>
                <a:cs typeface="+mn-cs"/>
              </a:rPr>
              <a:t>And what do we mean by </a:t>
            </a:r>
            <a:r>
              <a:rPr lang="en-US" sz="900" b="1" kern="1200" baseline="0" dirty="0" smtClean="0">
                <a:solidFill>
                  <a:schemeClr val="tx1"/>
                </a:solidFill>
                <a:effectLst/>
                <a:latin typeface="Segoe UI Light" pitchFamily="34" charset="0"/>
                <a:ea typeface="+mn-ea"/>
                <a:cs typeface="+mn-cs"/>
              </a:rPr>
              <a:t>human input</a:t>
            </a:r>
            <a:r>
              <a:rPr lang="en-US" sz="900" b="0" kern="1200" baseline="0" dirty="0" smtClean="0">
                <a:solidFill>
                  <a:schemeClr val="tx1"/>
                </a:solidFill>
                <a:effectLst/>
                <a:latin typeface="Segoe UI Light" pitchFamily="34" charset="0"/>
                <a:ea typeface="+mn-ea"/>
                <a:cs typeface="+mn-cs"/>
              </a:rPr>
              <a:t>? Human input takes two forms – the input of the user who is either communicating that the output is what they are looking to see or not. In the case that it’s not, the machine can either self-adjust to deliver better results moving forward or the advanced analytic developer or data scientist can make those changes to the model. Let’s look at examples from Microsoft over many years. </a:t>
            </a:r>
            <a:endParaRPr lang="en-US" baseline="0" dirty="0" smtClean="0"/>
          </a:p>
          <a:p>
            <a:pPr marL="0" marR="0" indent="0" algn="l" defTabSz="932742" rtl="0" eaLnBrk="1" fontAlgn="auto" latinLnBrk="0" hangingPunct="1">
              <a:lnSpc>
                <a:spcPct val="90000"/>
              </a:lnSpc>
              <a:spcBef>
                <a:spcPts val="0"/>
              </a:spcBef>
              <a:spcAft>
                <a:spcPts val="340"/>
              </a:spcAft>
              <a:buClrTx/>
              <a:buSzTx/>
              <a:buFontTx/>
              <a:buNone/>
              <a:tabLst/>
              <a:defRPr/>
            </a:pPr>
            <a:endParaRPr lang="en-US" b="0" baseline="0" dirty="0" smtClean="0"/>
          </a:p>
          <a:p>
            <a:pPr marL="0" marR="0" indent="0" algn="l" defTabSz="932742" rtl="0" eaLnBrk="1" fontAlgn="auto" latinLnBrk="0" hangingPunct="1">
              <a:lnSpc>
                <a:spcPct val="90000"/>
              </a:lnSpc>
              <a:spcBef>
                <a:spcPts val="0"/>
              </a:spcBef>
              <a:spcAft>
                <a:spcPts val="340"/>
              </a:spcAft>
              <a:buClrTx/>
              <a:buSzTx/>
              <a:buFontTx/>
              <a:buNone/>
              <a:tabLst/>
              <a:defRPr/>
            </a:pPr>
            <a:endParaRPr lang="en-US" b="0" baseline="0" dirty="0" smtClean="0"/>
          </a:p>
          <a:p>
            <a:pPr marL="0" marR="0" indent="0" algn="l" defTabSz="932742" rtl="0" eaLnBrk="1" fontAlgn="auto" latinLnBrk="0" hangingPunct="1">
              <a:lnSpc>
                <a:spcPct val="90000"/>
              </a:lnSpc>
              <a:spcBef>
                <a:spcPts val="0"/>
              </a:spcBef>
              <a:spcAft>
                <a:spcPts val="340"/>
              </a:spcAft>
              <a:buClrTx/>
              <a:buSzTx/>
              <a:buFontTx/>
              <a:buNone/>
              <a:tabLst/>
              <a:defRPr/>
            </a:pPr>
            <a:endParaRPr lang="en-US" b="0" baseline="0" dirty="0" smtClean="0"/>
          </a:p>
          <a:p>
            <a:endParaRPr lang="en-US" baseline="0" dirty="0" smtClean="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64CFA94A-519F-445C-B30C-9E76FA6A2031}" type="datetime8">
              <a:rPr lang="en-US" smtClean="0">
                <a:solidFill>
                  <a:prstClr val="black"/>
                </a:solidFill>
              </a:rPr>
              <a:pPr/>
              <a:t>2/10/2015 4:24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151095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what does that look like from an architectural perspective? Machine learning is a technology in which you work from business problem backwards. Let’s say I have an issue of customer churn. I don’t know why my best customers are leaving and I need to find out. I have things like Twitter/Facebook/Blog entries in HDInsight – Microsoft’s Hadoop implementation in the cloud – and it’s streaming in daily from the web. On premises I have my customer sales data and buying behavior. </a:t>
            </a:r>
          </a:p>
          <a:p>
            <a:endParaRPr lang="en-US" baseline="0" dirty="0" smtClean="0"/>
          </a:p>
          <a:p>
            <a:r>
              <a:rPr lang="en-US" baseline="0" dirty="0" smtClean="0"/>
              <a:t>I can then bring in the training set data from HDInsight and a subset of my on-premises customer data into the built-in storage space. I can then model against that training set in ML Studio – which is the playground for the data scientist or advanced analytic developer. In this space the implementer trains and tests the model until she is satisfied that the model will deliver the answer to the question of customer churn. Not only why the customers are departing, but predictive analytics to tell the company which ones are currently at risk based on past data. That way the sales and marketing departments can target those specific customers with the right activities to solve for why they’re leaving in the first place. </a:t>
            </a:r>
          </a:p>
          <a:p>
            <a:endParaRPr lang="en-US" baseline="0" dirty="0" smtClean="0"/>
          </a:p>
          <a:p>
            <a:r>
              <a:rPr lang="en-US" baseline="0" dirty="0" smtClean="0"/>
              <a:t>The implementer then literally pushes a “Yes” button in the tool to send the finished model into staging, with a flag on the Microsoft Azure portal letting the owner of the all-up portal experience know the model is ready to go. </a:t>
            </a:r>
            <a:r>
              <a:rPr lang="en-US" b="1" baseline="0" dirty="0" smtClean="0"/>
              <a:t>Again – this is a unique and differentiated experience with Azure ML – the only service that offers the ability to push a customized model to production this easily and quickly. </a:t>
            </a:r>
            <a:r>
              <a:rPr lang="en-US" baseline="0" dirty="0" smtClean="0"/>
              <a:t>Once pushed live, this is now surfaced as a web service which can run over any data, anywhere. If this is running over on-premises data, the data is never persisted in the cloud, so again the only data that must be in the cloud is the original training set, which can be anonymized and removed once the modeling is done for those customers with compliance/security concerns around data in the cloud. </a:t>
            </a:r>
          </a:p>
          <a:p>
            <a:endParaRPr lang="en-US" baseline="0" dirty="0" smtClean="0"/>
          </a:p>
          <a:p>
            <a:r>
              <a:rPr lang="en-US" baseline="0" dirty="0" smtClean="0"/>
              <a:t>This finished web service can now be called from the company dashboard, where the CMO can easily consume the results and advise the teams accordingly. And, as the company needs change, the implementer need only to revisit the model in ML Studio, adjust it and push it to staging again to literally have the model swap out underneath the live web service. </a:t>
            </a:r>
          </a:p>
          <a:p>
            <a:endParaRPr lang="en-US" baseline="0" dirty="0" smtClean="0"/>
          </a:p>
          <a:p>
            <a:r>
              <a:rPr lang="en-US" baseline="0" dirty="0" smtClean="0"/>
              <a:t>But what if the company doesn’t have an implementer in house? In that case, they can go right to the Azure Machine Learning Marketplace, where there are live hosted web services already existing to solve common problems such as this. They can be simply hooked up to apps, services and dashboards for this type of solution. This is also a value-add for companies and implementers looking to monetize their own machine learning solutions. Off azure.com/ml on Machine Learning Center there are detailed instructions on how to leverage this to create, monetize and scale your own ML offerings here.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7088D5E3-B0C4-244E-905F-C9848084E0A1}" type="slidenum">
              <a:rPr lang="en-US" smtClean="0"/>
              <a:pPr>
                <a:defRPr/>
              </a:pPr>
              <a:t>6</a:t>
            </a:fld>
            <a:endParaRPr lang="en-US" dirty="0"/>
          </a:p>
        </p:txBody>
      </p:sp>
    </p:spTree>
    <p:extLst>
      <p:ext uri="{BB962C8B-B14F-4D97-AF65-F5344CB8AC3E}">
        <p14:creationId xmlns:p14="http://schemas.microsoft.com/office/powerpoint/2010/main" val="1597215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Rectangle 3"/>
          <p:cNvSpPr/>
          <p:nvPr userDrawn="1"/>
        </p:nvSpPr>
        <p:spPr>
          <a:xfrm>
            <a:off x="0" y="535453"/>
            <a:ext cx="353681" cy="353681"/>
          </a:xfrm>
          <a:prstGeom prst="rect">
            <a:avLst/>
          </a:prstGeom>
          <a:solidFill>
            <a:srgbClr val="F47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pied de page 4"/>
          <p:cNvSpPr>
            <a:spLocks noGrp="1"/>
          </p:cNvSpPr>
          <p:nvPr>
            <p:ph type="ftr" sz="quarter" idx="3"/>
          </p:nvPr>
        </p:nvSpPr>
        <p:spPr>
          <a:xfrm>
            <a:off x="274640" y="6686236"/>
            <a:ext cx="5871590" cy="308289"/>
          </a:xfrm>
          <a:prstGeom prst="rect">
            <a:avLst/>
          </a:prstGeom>
        </p:spPr>
        <p:txBody>
          <a:bodyPr/>
          <a:lstStyle/>
          <a:p>
            <a:pPr algn="r"/>
            <a:r>
              <a:rPr lang="fr-FR" sz="1400" dirty="0" smtClean="0">
                <a:solidFill>
                  <a:srgbClr val="EC008C"/>
                </a:solidFill>
                <a:latin typeface="Segoe Pro Display Light" panose="020B0302040504020203" pitchFamily="34" charset="0"/>
              </a:rPr>
              <a:t>NOM SESSION</a:t>
            </a:r>
          </a:p>
          <a:p>
            <a:endParaRPr lang="fr-FR" dirty="0"/>
          </a:p>
        </p:txBody>
      </p:sp>
    </p:spTree>
    <p:extLst>
      <p:ext uri="{BB962C8B-B14F-4D97-AF65-F5344CB8AC3E}">
        <p14:creationId xmlns:p14="http://schemas.microsoft.com/office/powerpoint/2010/main" val="2174816850"/>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extLst>
      <p:ext uri="{BB962C8B-B14F-4D97-AF65-F5344CB8AC3E}">
        <p14:creationId xmlns:p14="http://schemas.microsoft.com/office/powerpoint/2010/main" val="843985228"/>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marL="342900" indent="-342900">
              <a:buFont typeface="Wingdings" panose="05000000000000000000" pitchFamily="2" charset="2"/>
              <a:buChar char="§"/>
              <a:defRPr sz="3600">
                <a:gradFill>
                  <a:gsLst>
                    <a:gs pos="1250">
                      <a:schemeClr val="tx2"/>
                    </a:gs>
                    <a:gs pos="99000">
                      <a:schemeClr val="tx2"/>
                    </a:gs>
                  </a:gsLst>
                  <a:lin ang="5400000" scaled="0"/>
                </a:gradFill>
              </a:defRPr>
            </a:lvl1pPr>
            <a:lvl2pPr marL="584200" indent="-241300">
              <a:buFont typeface="Wingdings" panose="05000000000000000000" pitchFamily="2" charset="2"/>
              <a:buChar char="§"/>
              <a:defRPr/>
            </a:lvl2pPr>
            <a:lvl3pPr marL="800100" indent="-228600">
              <a:buFont typeface="Wingdings" panose="05000000000000000000" pitchFamily="2" charset="2"/>
              <a:buChar char="§"/>
              <a:defRPr/>
            </a:lvl3pPr>
            <a:lvl4pPr marL="1028700" indent="-228600">
              <a:buFont typeface="Wingdings" panose="05000000000000000000" pitchFamily="2" charset="2"/>
              <a:buChar char="§"/>
              <a:defRPr/>
            </a:lvl4pPr>
            <a:lvl5pPr marL="1257300" indent="-228600">
              <a:buFont typeface="Wingdings" panose="05000000000000000000" pitchFamily="2" charset="2"/>
              <a:buChar char="§"/>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6" name="Title 5"/>
          <p:cNvSpPr>
            <a:spLocks noGrp="1"/>
          </p:cNvSpPr>
          <p:nvPr>
            <p:ph type="title"/>
          </p:nvPr>
        </p:nvSpPr>
        <p:spPr/>
        <p:txBody>
          <a:bodyPr/>
          <a:lstStyle/>
          <a:p>
            <a:r>
              <a:rPr lang="fr-FR" smtClean="0"/>
              <a:t>Modifiez le style du titre</a:t>
            </a:r>
            <a:endParaRPr lang="en-US"/>
          </a:p>
        </p:txBody>
      </p:sp>
    </p:spTree>
    <p:extLst>
      <p:ext uri="{BB962C8B-B14F-4D97-AF65-F5344CB8AC3E}">
        <p14:creationId xmlns:p14="http://schemas.microsoft.com/office/powerpoint/2010/main" val="2229941979"/>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 name="Title 5"/>
          <p:cNvSpPr>
            <a:spLocks noGrp="1"/>
          </p:cNvSpPr>
          <p:nvPr>
            <p:ph type="title"/>
          </p:nvPr>
        </p:nvSpPr>
        <p:spPr/>
        <p:txBody>
          <a:bodyPr/>
          <a:lstStyle/>
          <a:p>
            <a:r>
              <a:rPr lang="fr-FR" smtClean="0"/>
              <a:t>Modifiez le style du titre</a:t>
            </a:r>
            <a:endParaRPr lang="en-US"/>
          </a:p>
        </p:txBody>
      </p:sp>
    </p:spTree>
    <p:extLst>
      <p:ext uri="{BB962C8B-B14F-4D97-AF65-F5344CB8AC3E}">
        <p14:creationId xmlns:p14="http://schemas.microsoft.com/office/powerpoint/2010/main" val="553196831"/>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extLst>
      <p:ext uri="{BB962C8B-B14F-4D97-AF65-F5344CB8AC3E}">
        <p14:creationId xmlns:p14="http://schemas.microsoft.com/office/powerpoint/2010/main" val="3968534032"/>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extLst>
      <p:ext uri="{BB962C8B-B14F-4D97-AF65-F5344CB8AC3E}">
        <p14:creationId xmlns:p14="http://schemas.microsoft.com/office/powerpoint/2010/main" val="1918839873"/>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extLst>
      <p:ext uri="{BB962C8B-B14F-4D97-AF65-F5344CB8AC3E}">
        <p14:creationId xmlns:p14="http://schemas.microsoft.com/office/powerpoint/2010/main" val="1198371309"/>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extLst>
      <p:ext uri="{BB962C8B-B14F-4D97-AF65-F5344CB8AC3E}">
        <p14:creationId xmlns:p14="http://schemas.microsoft.com/office/powerpoint/2010/main" val="429362577"/>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Tree>
    <p:extLst>
      <p:ext uri="{BB962C8B-B14F-4D97-AF65-F5344CB8AC3E}">
        <p14:creationId xmlns:p14="http://schemas.microsoft.com/office/powerpoint/2010/main" val="3311135705"/>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54560" y="1144706"/>
            <a:ext cx="9327356" cy="2435131"/>
          </a:xfrm>
        </p:spPr>
        <p:txBody>
          <a:bodyPr anchor="b"/>
          <a:lstStyle>
            <a:lvl1pPr algn="ctr">
              <a:defRPr sz="6119"/>
            </a:lvl1pPr>
          </a:lstStyle>
          <a:p>
            <a:r>
              <a:rPr lang="fr-FR" smtClean="0"/>
              <a:t>Modifiez le style du titre</a:t>
            </a:r>
            <a:endParaRPr lang="fr-FR"/>
          </a:p>
        </p:txBody>
      </p:sp>
      <p:sp>
        <p:nvSpPr>
          <p:cNvPr id="3" name="Sous-titre 2"/>
          <p:cNvSpPr>
            <a:spLocks noGrp="1"/>
          </p:cNvSpPr>
          <p:nvPr>
            <p:ph type="subTitle" idx="1"/>
          </p:nvPr>
        </p:nvSpPr>
        <p:spPr>
          <a:xfrm>
            <a:off x="1554560" y="3673745"/>
            <a:ext cx="9327356" cy="523733"/>
          </a:xfrm>
        </p:spPr>
        <p:txBody>
          <a:bodyPr/>
          <a:lstStyle>
            <a:lvl1pPr marL="0" indent="0" algn="ctr">
              <a:buNone/>
              <a:defRPr sz="2448"/>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fr-FR" smtClean="0"/>
              <a:t>Modifiez le style des sous-titres du masque</a:t>
            </a:r>
            <a:endParaRPr lang="fr-FR"/>
          </a:p>
        </p:txBody>
      </p:sp>
      <p:sp>
        <p:nvSpPr>
          <p:cNvPr id="4" name="Espace réservé de la date 3"/>
          <p:cNvSpPr>
            <a:spLocks noGrp="1"/>
          </p:cNvSpPr>
          <p:nvPr>
            <p:ph type="dt" sz="half" idx="10"/>
          </p:nvPr>
        </p:nvSpPr>
        <p:spPr>
          <a:xfrm>
            <a:off x="855008" y="6482889"/>
            <a:ext cx="2798207" cy="372394"/>
          </a:xfrm>
          <a:prstGeom prst="rect">
            <a:avLst/>
          </a:prstGeom>
        </p:spPr>
        <p:txBody>
          <a:bodyPr/>
          <a:lstStyle/>
          <a:p>
            <a:fld id="{829E3CBD-7B4B-456F-A69F-DCE241FE7C30}" type="datetimeFigureOut">
              <a:rPr lang="fr-FR" smtClean="0"/>
              <a:t>10/02/2015</a:t>
            </a:fld>
            <a:endParaRPr lang="fr-FR"/>
          </a:p>
        </p:txBody>
      </p:sp>
      <p:sp>
        <p:nvSpPr>
          <p:cNvPr id="5" name="Espace réservé du pied de page 4"/>
          <p:cNvSpPr>
            <a:spLocks noGrp="1"/>
          </p:cNvSpPr>
          <p:nvPr>
            <p:ph type="ftr" sz="quarter" idx="11"/>
          </p:nvPr>
        </p:nvSpPr>
        <p:spPr>
          <a:xfrm>
            <a:off x="4119583" y="6482889"/>
            <a:ext cx="4197310" cy="372394"/>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83260" y="6482889"/>
            <a:ext cx="2798207" cy="372394"/>
          </a:xfrm>
          <a:prstGeom prst="rect">
            <a:avLst/>
          </a:prstGeom>
        </p:spPr>
        <p:txBody>
          <a:bodyPr/>
          <a:lstStyle/>
          <a:p>
            <a:fld id="{AAA31737-73AC-479B-BD55-C605CB7881D5}" type="slidenum">
              <a:rPr lang="fr-FR" smtClean="0"/>
              <a:t>‹#›</a:t>
            </a:fld>
            <a:endParaRPr lang="fr-FR"/>
          </a:p>
        </p:txBody>
      </p:sp>
    </p:spTree>
    <p:extLst>
      <p:ext uri="{BB962C8B-B14F-4D97-AF65-F5344CB8AC3E}">
        <p14:creationId xmlns:p14="http://schemas.microsoft.com/office/powerpoint/2010/main" val="3131639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Title Slid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152196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73" name="think-cell Slide" r:id="rId4" imgW="6350000" imgH="6350000" progId="TCLayout.ActiveDocument.1">
                  <p:embed/>
                </p:oleObj>
              </mc:Choice>
              <mc:Fallback>
                <p:oleObj name="think-cell Slide" r:id="rId4" imgW="6350000" imgH="635000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650657692"/>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447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rgbClr val="4A304F"/>
        </a:solidFill>
        <a:effectLst/>
      </p:bgPr>
    </p:bg>
    <p:spTree>
      <p:nvGrpSpPr>
        <p:cNvPr id="1" name=""/>
        <p:cNvGrpSpPr/>
        <p:nvPr/>
      </p:nvGrpSpPr>
      <p:grpSpPr>
        <a:xfrm>
          <a:off x="0" y="0"/>
          <a:ext cx="0" cy="0"/>
          <a:chOff x="0" y="0"/>
          <a:chExt cx="0" cy="0"/>
        </a:xfrm>
      </p:grpSpPr>
      <p:sp>
        <p:nvSpPr>
          <p:cNvPr id="3" name="Titre 1"/>
          <p:cNvSpPr>
            <a:spLocks noGrp="1"/>
          </p:cNvSpPr>
          <p:nvPr>
            <p:ph type="title"/>
          </p:nvPr>
        </p:nvSpPr>
        <p:spPr>
          <a:xfrm>
            <a:off x="274639" y="295274"/>
            <a:ext cx="11889564" cy="917575"/>
          </a:xfrm>
        </p:spPr>
        <p:txBody>
          <a:bodyPr/>
          <a:lstStyle/>
          <a:p>
            <a:r>
              <a:rPr lang="fr-FR" smtClean="0"/>
              <a:t>Modifiez le style du titre</a:t>
            </a:r>
            <a:endParaRPr lang="fr-FR"/>
          </a:p>
        </p:txBody>
      </p:sp>
    </p:spTree>
    <p:extLst>
      <p:ext uri="{BB962C8B-B14F-4D97-AF65-F5344CB8AC3E}">
        <p14:creationId xmlns:p14="http://schemas.microsoft.com/office/powerpoint/2010/main" val="3786052713"/>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rgbClr val="A5397D"/>
        </a:solidFill>
        <a:effectLst/>
      </p:bgPr>
    </p:bg>
    <p:spTree>
      <p:nvGrpSpPr>
        <p:cNvPr id="1" name=""/>
        <p:cNvGrpSpPr/>
        <p:nvPr/>
      </p:nvGrpSpPr>
      <p:grpSpPr>
        <a:xfrm>
          <a:off x="0" y="0"/>
          <a:ext cx="0" cy="0"/>
          <a:chOff x="0" y="0"/>
          <a:chExt cx="0" cy="0"/>
        </a:xfrm>
      </p:grpSpPr>
      <p:sp>
        <p:nvSpPr>
          <p:cNvPr id="3" name="Titre 1"/>
          <p:cNvSpPr>
            <a:spLocks noGrp="1"/>
          </p:cNvSpPr>
          <p:nvPr>
            <p:ph type="title"/>
          </p:nvPr>
        </p:nvSpPr>
        <p:spPr>
          <a:xfrm>
            <a:off x="274639" y="295274"/>
            <a:ext cx="11889564" cy="917575"/>
          </a:xfrm>
        </p:spPr>
        <p:txBody>
          <a:bodyPr/>
          <a:lstStyle/>
          <a:p>
            <a:r>
              <a:rPr lang="fr-FR" smtClean="0"/>
              <a:t>Modifiez le style du titre</a:t>
            </a:r>
            <a:endParaRPr lang="fr-FR"/>
          </a:p>
        </p:txBody>
      </p:sp>
    </p:spTree>
    <p:extLst>
      <p:ext uri="{BB962C8B-B14F-4D97-AF65-F5344CB8AC3E}">
        <p14:creationId xmlns:p14="http://schemas.microsoft.com/office/powerpoint/2010/main" val="2046982504"/>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rgbClr val="9F568D"/>
        </a:solidFill>
        <a:effectLst/>
      </p:bgPr>
    </p:bg>
    <p:spTree>
      <p:nvGrpSpPr>
        <p:cNvPr id="1" name=""/>
        <p:cNvGrpSpPr/>
        <p:nvPr/>
      </p:nvGrpSpPr>
      <p:grpSpPr>
        <a:xfrm>
          <a:off x="0" y="0"/>
          <a:ext cx="0" cy="0"/>
          <a:chOff x="0" y="0"/>
          <a:chExt cx="0" cy="0"/>
        </a:xfrm>
      </p:grpSpPr>
      <p:sp>
        <p:nvSpPr>
          <p:cNvPr id="3" name="Titre 1"/>
          <p:cNvSpPr>
            <a:spLocks noGrp="1"/>
          </p:cNvSpPr>
          <p:nvPr>
            <p:ph type="title"/>
          </p:nvPr>
        </p:nvSpPr>
        <p:spPr>
          <a:xfrm>
            <a:off x="274639" y="295274"/>
            <a:ext cx="11889564" cy="917575"/>
          </a:xfrm>
        </p:spPr>
        <p:txBody>
          <a:bodyPr/>
          <a:lstStyle/>
          <a:p>
            <a:r>
              <a:rPr lang="fr-FR" smtClean="0"/>
              <a:t>Modifiez le style du titre</a:t>
            </a:r>
            <a:endParaRPr lang="fr-FR"/>
          </a:p>
        </p:txBody>
      </p:sp>
    </p:spTree>
    <p:extLst>
      <p:ext uri="{BB962C8B-B14F-4D97-AF65-F5344CB8AC3E}">
        <p14:creationId xmlns:p14="http://schemas.microsoft.com/office/powerpoint/2010/main" val="3846068526"/>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rgbClr val="E0397F"/>
        </a:solidFill>
        <a:effectLst/>
      </p:bgPr>
    </p:bg>
    <p:spTree>
      <p:nvGrpSpPr>
        <p:cNvPr id="1" name=""/>
        <p:cNvGrpSpPr/>
        <p:nvPr/>
      </p:nvGrpSpPr>
      <p:grpSpPr>
        <a:xfrm>
          <a:off x="0" y="0"/>
          <a:ext cx="0" cy="0"/>
          <a:chOff x="0" y="0"/>
          <a:chExt cx="0" cy="0"/>
        </a:xfrm>
      </p:grpSpPr>
      <p:sp>
        <p:nvSpPr>
          <p:cNvPr id="4" name="Titre 1"/>
          <p:cNvSpPr>
            <a:spLocks noGrp="1"/>
          </p:cNvSpPr>
          <p:nvPr>
            <p:ph type="title"/>
          </p:nvPr>
        </p:nvSpPr>
        <p:spPr>
          <a:xfrm>
            <a:off x="274639" y="295274"/>
            <a:ext cx="11889564" cy="917575"/>
          </a:xfrm>
        </p:spPr>
        <p:txBody>
          <a:bodyPr/>
          <a:lstStyle/>
          <a:p>
            <a:r>
              <a:rPr lang="fr-FR" smtClean="0"/>
              <a:t>Modifiez le style du titre</a:t>
            </a:r>
            <a:endParaRPr lang="fr-FR"/>
          </a:p>
        </p:txBody>
      </p:sp>
    </p:spTree>
    <p:extLst>
      <p:ext uri="{BB962C8B-B14F-4D97-AF65-F5344CB8AC3E}">
        <p14:creationId xmlns:p14="http://schemas.microsoft.com/office/powerpoint/2010/main" val="21124322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rgbClr val="417B6A"/>
        </a:solidFill>
        <a:effectLst/>
      </p:bgPr>
    </p:bg>
    <p:spTree>
      <p:nvGrpSpPr>
        <p:cNvPr id="1" name=""/>
        <p:cNvGrpSpPr/>
        <p:nvPr/>
      </p:nvGrpSpPr>
      <p:grpSpPr>
        <a:xfrm>
          <a:off x="0" y="0"/>
          <a:ext cx="0" cy="0"/>
          <a:chOff x="0" y="0"/>
          <a:chExt cx="0" cy="0"/>
        </a:xfrm>
      </p:grpSpPr>
      <p:sp>
        <p:nvSpPr>
          <p:cNvPr id="3" name="Titre 1"/>
          <p:cNvSpPr>
            <a:spLocks noGrp="1"/>
          </p:cNvSpPr>
          <p:nvPr>
            <p:ph type="title"/>
          </p:nvPr>
        </p:nvSpPr>
        <p:spPr>
          <a:xfrm>
            <a:off x="274639" y="295274"/>
            <a:ext cx="11889564" cy="917575"/>
          </a:xfrm>
        </p:spPr>
        <p:txBody>
          <a:bodyPr/>
          <a:lstStyle/>
          <a:p>
            <a:r>
              <a:rPr lang="fr-FR" smtClean="0"/>
              <a:t>Modifiez le style du titre</a:t>
            </a:r>
            <a:endParaRPr lang="fr-FR"/>
          </a:p>
        </p:txBody>
      </p:sp>
    </p:spTree>
    <p:extLst>
      <p:ext uri="{BB962C8B-B14F-4D97-AF65-F5344CB8AC3E}">
        <p14:creationId xmlns:p14="http://schemas.microsoft.com/office/powerpoint/2010/main" val="11482226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4DAB88"/>
        </a:solidFill>
        <a:effectLst/>
      </p:bgPr>
    </p:bg>
    <p:spTree>
      <p:nvGrpSpPr>
        <p:cNvPr id="1" name=""/>
        <p:cNvGrpSpPr/>
        <p:nvPr/>
      </p:nvGrpSpPr>
      <p:grpSpPr>
        <a:xfrm>
          <a:off x="0" y="0"/>
          <a:ext cx="0" cy="0"/>
          <a:chOff x="0" y="0"/>
          <a:chExt cx="0" cy="0"/>
        </a:xfrm>
      </p:grpSpPr>
      <p:sp>
        <p:nvSpPr>
          <p:cNvPr id="3" name="Titre 1"/>
          <p:cNvSpPr>
            <a:spLocks noGrp="1"/>
          </p:cNvSpPr>
          <p:nvPr>
            <p:ph type="title"/>
          </p:nvPr>
        </p:nvSpPr>
        <p:spPr>
          <a:xfrm>
            <a:off x="274639" y="295274"/>
            <a:ext cx="11889564" cy="917575"/>
          </a:xfrm>
        </p:spPr>
        <p:txBody>
          <a:bodyPr/>
          <a:lstStyle/>
          <a:p>
            <a:r>
              <a:rPr lang="fr-FR" smtClean="0"/>
              <a:t>Modifiez le style du titre</a:t>
            </a:r>
            <a:endParaRPr lang="fr-FR"/>
          </a:p>
        </p:txBody>
      </p:sp>
    </p:spTree>
    <p:extLst>
      <p:ext uri="{BB962C8B-B14F-4D97-AF65-F5344CB8AC3E}">
        <p14:creationId xmlns:p14="http://schemas.microsoft.com/office/powerpoint/2010/main" val="316895700"/>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3724812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fr-FR" smtClean="0"/>
              <a:t>Modifiez le style du titre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pic>
        <p:nvPicPr>
          <p:cNvPr id="7" name="Picture 6"/>
          <p:cNvPicPr>
            <a:picLocks noChangeAspect="1"/>
          </p:cNvPicPr>
          <p:nvPr userDrawn="1"/>
        </p:nvPicPr>
        <p:blipFill>
          <a:blip r:embed="rId14"/>
          <a:stretch>
            <a:fillRect/>
          </a:stretch>
        </p:blipFill>
        <p:spPr>
          <a:xfrm rot="5400000">
            <a:off x="9461109" y="3177506"/>
            <a:ext cx="6995160" cy="894134"/>
          </a:xfrm>
          <a:prstGeom prst="rect">
            <a:avLst/>
          </a:prstGeom>
        </p:spPr>
      </p:pic>
      <p:sp>
        <p:nvSpPr>
          <p:cNvPr id="8" name="Rectangle 7"/>
          <p:cNvSpPr/>
          <p:nvPr userDrawn="1"/>
        </p:nvSpPr>
        <p:spPr>
          <a:xfrm>
            <a:off x="-46459" y="544934"/>
            <a:ext cx="353681" cy="353681"/>
          </a:xfrm>
          <a:prstGeom prst="rect">
            <a:avLst/>
          </a:prstGeom>
          <a:solidFill>
            <a:srgbClr val="F47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userDrawn="1"/>
        </p:nvSpPr>
        <p:spPr>
          <a:xfrm>
            <a:off x="6589127" y="6634306"/>
            <a:ext cx="5847348" cy="360219"/>
          </a:xfrm>
          <a:prstGeom prst="rect">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a:off x="6152588" y="6640844"/>
            <a:ext cx="353681" cy="353681"/>
          </a:xfrm>
          <a:prstGeom prst="rect">
            <a:avLst/>
          </a:prstGeom>
          <a:solidFill>
            <a:srgbClr val="F47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userDrawn="1"/>
        </p:nvSpPr>
        <p:spPr>
          <a:xfrm>
            <a:off x="10829178" y="6652969"/>
            <a:ext cx="1253869" cy="307777"/>
          </a:xfrm>
          <a:prstGeom prst="rect">
            <a:avLst/>
          </a:prstGeom>
          <a:noFill/>
        </p:spPr>
        <p:txBody>
          <a:bodyPr wrap="none" rtlCol="0">
            <a:spAutoFit/>
          </a:bodyPr>
          <a:lstStyle/>
          <a:p>
            <a:r>
              <a:rPr lang="fr-FR" sz="1400" dirty="0" err="1" smtClean="0">
                <a:solidFill>
                  <a:schemeClr val="bg1"/>
                </a:solidFill>
                <a:latin typeface="Segoe Pro Display Light" panose="020B0302040504020203" pitchFamily="34" charset="0"/>
              </a:rPr>
              <a:t>tech.days</a:t>
            </a:r>
            <a:r>
              <a:rPr lang="fr-FR" sz="1400" dirty="0" smtClean="0">
                <a:solidFill>
                  <a:schemeClr val="bg1"/>
                </a:solidFill>
                <a:latin typeface="Segoe Pro Display Light" panose="020B0302040504020203" pitchFamily="34" charset="0"/>
              </a:rPr>
              <a:t> 2015</a:t>
            </a:r>
            <a:endParaRPr lang="fr-FR" sz="1400" dirty="0">
              <a:solidFill>
                <a:schemeClr val="bg1"/>
              </a:solidFill>
              <a:latin typeface="Segoe Pro Display Light" panose="020B0302040504020203" pitchFamily="34" charset="0"/>
            </a:endParaRPr>
          </a:p>
        </p:txBody>
      </p:sp>
      <p:sp>
        <p:nvSpPr>
          <p:cNvPr id="12" name="ZoneTexte 11"/>
          <p:cNvSpPr txBox="1"/>
          <p:nvPr userDrawn="1"/>
        </p:nvSpPr>
        <p:spPr>
          <a:xfrm>
            <a:off x="6650285" y="6652969"/>
            <a:ext cx="1159292" cy="307777"/>
          </a:xfrm>
          <a:prstGeom prst="rect">
            <a:avLst/>
          </a:prstGeom>
          <a:noFill/>
        </p:spPr>
        <p:txBody>
          <a:bodyPr wrap="none" rtlCol="0">
            <a:spAutoFit/>
          </a:bodyPr>
          <a:lstStyle/>
          <a:p>
            <a:r>
              <a:rPr lang="fr-FR" sz="1400" dirty="0" smtClean="0">
                <a:solidFill>
                  <a:schemeClr val="bg1"/>
                </a:solidFill>
                <a:latin typeface="Segoe Pro Display Light" panose="020B0302040504020203" pitchFamily="34" charset="0"/>
              </a:rPr>
              <a:t>#</a:t>
            </a:r>
            <a:r>
              <a:rPr lang="fr-FR" sz="1400" dirty="0" err="1" smtClean="0">
                <a:solidFill>
                  <a:schemeClr val="bg1"/>
                </a:solidFill>
                <a:latin typeface="Segoe Pro Display Light" panose="020B0302040504020203" pitchFamily="34" charset="0"/>
              </a:rPr>
              <a:t>mstechdays</a:t>
            </a:r>
            <a:endParaRPr lang="fr-FR" sz="1400" dirty="0">
              <a:solidFill>
                <a:schemeClr val="bg1"/>
              </a:solidFill>
              <a:latin typeface="Segoe Pro Display Light" panose="020B0302040504020203" pitchFamily="34" charset="0"/>
            </a:endParaRPr>
          </a:p>
        </p:txBody>
      </p:sp>
      <p:sp>
        <p:nvSpPr>
          <p:cNvPr id="14" name="ZoneTexte 13"/>
          <p:cNvSpPr txBox="1"/>
          <p:nvPr userDrawn="1"/>
        </p:nvSpPr>
        <p:spPr>
          <a:xfrm>
            <a:off x="274639" y="6660527"/>
            <a:ext cx="5810367" cy="307777"/>
          </a:xfrm>
          <a:prstGeom prst="rect">
            <a:avLst/>
          </a:prstGeom>
          <a:noFill/>
        </p:spPr>
        <p:txBody>
          <a:bodyPr wrap="square" rtlCol="0">
            <a:spAutoFit/>
          </a:bodyPr>
          <a:lstStyle/>
          <a:p>
            <a:pPr algn="r"/>
            <a:r>
              <a:rPr lang="fr-FR" sz="1400" dirty="0" smtClean="0">
                <a:solidFill>
                  <a:srgbClr val="EC008C"/>
                </a:solidFill>
                <a:latin typeface="Segoe Pro Display Light" panose="020B0302040504020203" pitchFamily="34" charset="0"/>
              </a:rPr>
              <a:t>Azure</a:t>
            </a:r>
            <a:r>
              <a:rPr lang="fr-FR" sz="1400" baseline="0" dirty="0" smtClean="0">
                <a:solidFill>
                  <a:srgbClr val="EC008C"/>
                </a:solidFill>
                <a:latin typeface="Segoe Pro Display Light" panose="020B0302040504020203" pitchFamily="34" charset="0"/>
              </a:rPr>
              <a:t> Machine Learning</a:t>
            </a:r>
            <a:endParaRPr lang="fr-FR" sz="1400" dirty="0">
              <a:solidFill>
                <a:srgbClr val="EC008C"/>
              </a:solidFill>
              <a:latin typeface="Segoe Pro Display Light" panose="020B0302040504020203" pitchFamily="34" charset="0"/>
            </a:endParaRPr>
          </a:p>
        </p:txBody>
      </p:sp>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087" r:id="rId1"/>
    <p:sldLayoutId id="2147484098" r:id="rId2"/>
    <p:sldLayoutId id="2147484107" r:id="rId3"/>
    <p:sldLayoutId id="2147484086" r:id="rId4"/>
    <p:sldLayoutId id="2147484099" r:id="rId5"/>
    <p:sldLayoutId id="2147484100" r:id="rId6"/>
    <p:sldLayoutId id="2147484106" r:id="rId7"/>
    <p:sldLayoutId id="2147484089" r:id="rId8"/>
    <p:sldLayoutId id="2147484092" r:id="rId9"/>
    <p:sldLayoutId id="2147484118" r:id="rId10"/>
    <p:sldLayoutId id="2147484131" r:id="rId11"/>
    <p:sldLayoutId id="2147484133" r:id="rId12"/>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1437848"/>
      </p:ext>
    </p:extLst>
  </p:cSld>
  <p:clrMap bg1="lt1" tx1="dk1" bg2="lt2" tx2="dk2" accent1="accent1" accent2="accent2" accent3="accent3" accent4="accent4" accent5="accent5" accent6="accent6" hlink="hlink" folHlink="folHlink"/>
  <p:sldLayoutIdLst>
    <p:sldLayoutId id="21474841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9"/>
          <a:stretch>
            <a:fillRect/>
          </a:stretch>
        </p:blipFill>
        <p:spPr>
          <a:xfrm rot="5400000">
            <a:off x="9393899" y="3050513"/>
            <a:ext cx="6995160" cy="894134"/>
          </a:xfrm>
          <a:prstGeom prst="rect">
            <a:avLst/>
          </a:prstGeom>
        </p:spPr>
      </p:pic>
      <p:sp>
        <p:nvSpPr>
          <p:cNvPr id="5" name="Rectangle 4"/>
          <p:cNvSpPr/>
          <p:nvPr userDrawn="1"/>
        </p:nvSpPr>
        <p:spPr>
          <a:xfrm>
            <a:off x="-46459" y="544934"/>
            <a:ext cx="353681" cy="3536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52788233"/>
      </p:ext>
    </p:extLst>
  </p:cSld>
  <p:clrMap bg1="dk1" tx1="lt1" bg2="dk2" tx2="lt2" accent1="accent1" accent2="accent2" accent3="accent3" accent4="accent4" accent5="accent5" accent6="accent6" hlink="hlink" folHlink="folHlink"/>
  <p:sldLayoutIdLst>
    <p:sldLayoutId id="2147484115" r:id="rId1"/>
    <p:sldLayoutId id="2147484116" r:id="rId2"/>
    <p:sldLayoutId id="2147484114" r:id="rId3"/>
    <p:sldLayoutId id="2147484111" r:id="rId4"/>
    <p:sldLayoutId id="2147484112" r:id="rId5"/>
    <p:sldLayoutId id="2147484113" r:id="rId6"/>
    <p:sldLayoutId id="2147484117" r:id="rId7"/>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djuber.net/" TargetMode="External"/><Relationship Id="rId7" Type="http://schemas.openxmlformats.org/officeDocument/2006/relationships/image" Target="../media/image10.png"/><Relationship Id="rId2" Type="http://schemas.openxmlformats.org/officeDocument/2006/relationships/hyperlink" Target="http://fleid.fr/" TargetMode="Externa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pamassassin.apache.org/publiccorpus/" TargetMode="External"/><Relationship Id="rId7" Type="http://schemas.openxmlformats.org/officeDocument/2006/relationships/hyperlink" Target="https://rquintino.wordpress.com/2014/11/26/azureml-web-service-scoring-with-excel-and-power-query/" TargetMode="External"/><Relationship Id="rId2" Type="http://schemas.openxmlformats.org/officeDocument/2006/relationships/hyperlink" Target="http://azure.microsoft.com/en-us/documentation/services/machine-learning/" TargetMode="External"/><Relationship Id="rId1" Type="http://schemas.openxmlformats.org/officeDocument/2006/relationships/slideLayout" Target="../slideLayouts/slideLayout4.xml"/><Relationship Id="rId6" Type="http://schemas.openxmlformats.org/officeDocument/2006/relationships/hyperlink" Target="http://fr.hortonworks.com/blog/pig-as-duct-tape-part-three-tf-idf-topics-with-cassandra-python-streaming-and-flask/" TargetMode="External"/><Relationship Id="rId5" Type="http://schemas.openxmlformats.org/officeDocument/2006/relationships/hyperlink" Target="http://dennislwm-star.blogspot.fr/2013/02/classifying-emails-as-spam-or-ham-using.html" TargetMode="External"/><Relationship Id="rId4" Type="http://schemas.openxmlformats.org/officeDocument/2006/relationships/hyperlink" Target="https://class.coursera.org/ml-005/lectur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aka.ms/azurepourmsdn" TargetMode="External"/><Relationship Id="rId2" Type="http://schemas.openxmlformats.org/officeDocument/2006/relationships/hyperlink" Target="http://azure.com/" TargetMode="External"/><Relationship Id="rId1" Type="http://schemas.openxmlformats.org/officeDocument/2006/relationships/slideLayout" Target="../slideLayouts/slideLayout4.xml"/><Relationship Id="rId4" Type="http://schemas.openxmlformats.org/officeDocument/2006/relationships/hyperlink" Target="http://www.microsoft.com/en-us/powerBI/support/default.aspx"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guss.pro/" TargetMode="External"/><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www.mstechdays.fr" TargetMode="External"/><Relationship Id="rId2" Type="http://schemas.openxmlformats.org/officeDocument/2006/relationships/hyperlink" Target="http://notes.mstechdays.fr" TargetMode="Externa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7"/>
            <a:ext cx="12436475" cy="6995517"/>
          </a:xfrm>
          <a:prstGeom prst="rect">
            <a:avLst/>
          </a:prstGeom>
        </p:spPr>
      </p:pic>
      <p:sp>
        <p:nvSpPr>
          <p:cNvPr id="3" name="Rectangle 2"/>
          <p:cNvSpPr/>
          <p:nvPr/>
        </p:nvSpPr>
        <p:spPr bwMode="auto">
          <a:xfrm>
            <a:off x="280987" y="2167979"/>
            <a:ext cx="7449418" cy="3730413"/>
          </a:xfrm>
          <a:prstGeom prst="rect">
            <a:avLst/>
          </a:prstGeom>
          <a:solidFill>
            <a:srgbClr val="E0397F">
              <a:alpha val="87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964" y="342911"/>
            <a:ext cx="2203167" cy="810420"/>
          </a:xfrm>
          <a:prstGeom prst="rect">
            <a:avLst/>
          </a:prstGeom>
        </p:spPr>
      </p:pic>
      <p:sp>
        <p:nvSpPr>
          <p:cNvPr id="9" name="Title 1"/>
          <p:cNvSpPr txBox="1">
            <a:spLocks/>
          </p:cNvSpPr>
          <p:nvPr/>
        </p:nvSpPr>
        <p:spPr bwMode="auto">
          <a:xfrm>
            <a:off x="279335" y="2167978"/>
            <a:ext cx="7451070" cy="1905347"/>
          </a:xfrm>
          <a:prstGeom prst="rect">
            <a:avLst/>
          </a:prstGeom>
          <a:noFill/>
        </p:spPr>
        <p:txBody>
          <a:bodyPr vert="horz" wrap="square" lIns="146304" tIns="91440" rIns="146304" bIns="91440" rtlCol="0" anchor="t" anchorCtr="0">
            <a:noAutofit/>
          </a:bodyPr>
          <a:lstStyle>
            <a:lvl1pPr algn="l" defTabSz="932742" rtl="0" eaLnBrk="1" latinLnBrk="0" hangingPunct="1">
              <a:lnSpc>
                <a:spcPct val="90000"/>
              </a:lnSpc>
              <a:spcBef>
                <a:spcPct val="0"/>
              </a:spcBef>
              <a:buNone/>
              <a:defRPr lang="en-US" sz="5400" b="0" kern="1200" cap="none" spc="-100" baseline="0">
                <a:ln w="3175">
                  <a:noFill/>
                </a:ln>
                <a:gradFill>
                  <a:gsLst>
                    <a:gs pos="72727">
                      <a:srgbClr val="FFFFFF"/>
                    </a:gs>
                    <a:gs pos="36000">
                      <a:srgbClr val="FFFFFF"/>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fr-FR" b="0" i="0" u="none" strike="noStrike" kern="1200" cap="none" spc="-100" normalizeH="0" baseline="0" noProof="0" dirty="0" smtClean="0">
                <a:ln w="3175">
                  <a:noFill/>
                </a:ln>
                <a:gradFill>
                  <a:gsLst>
                    <a:gs pos="72727">
                      <a:srgbClr val="FFFFFF"/>
                    </a:gs>
                    <a:gs pos="36000">
                      <a:srgbClr val="FFFFFF"/>
                    </a:gs>
                  </a:gsLst>
                  <a:lin ang="5400000" scaled="0"/>
                </a:gradFill>
                <a:effectLst/>
                <a:uLnTx/>
                <a:uFillTx/>
                <a:latin typeface="Segoe UI Light"/>
              </a:rPr>
              <a:t>Azure </a:t>
            </a:r>
            <a:r>
              <a:rPr kumimoji="0" lang="fr-FR" b="1" i="0" u="none" strike="noStrike" kern="1200" cap="none" spc="-100" normalizeH="0" baseline="0" noProof="0" dirty="0" smtClean="0">
                <a:ln w="3175">
                  <a:noFill/>
                </a:ln>
                <a:gradFill>
                  <a:gsLst>
                    <a:gs pos="72727">
                      <a:srgbClr val="FFFFFF"/>
                    </a:gs>
                    <a:gs pos="36000">
                      <a:srgbClr val="FFFFFF"/>
                    </a:gs>
                  </a:gsLst>
                  <a:lin ang="5400000" scaled="0"/>
                </a:gradFill>
                <a:effectLst/>
                <a:uLnTx/>
                <a:uFillTx/>
                <a:latin typeface="Segoe UI Light"/>
              </a:rPr>
              <a:t>Machine</a:t>
            </a:r>
            <a:r>
              <a:rPr kumimoji="0" lang="fr-FR" b="1" i="0" u="none" strike="noStrike" kern="1200" cap="none" spc="-100" normalizeH="0" noProof="0" dirty="0" smtClean="0">
                <a:ln w="3175">
                  <a:noFill/>
                </a:ln>
                <a:gradFill>
                  <a:gsLst>
                    <a:gs pos="72727">
                      <a:srgbClr val="FFFFFF"/>
                    </a:gs>
                    <a:gs pos="36000">
                      <a:srgbClr val="FFFFFF"/>
                    </a:gs>
                  </a:gsLst>
                  <a:lin ang="5400000" scaled="0"/>
                </a:gradFill>
                <a:effectLst/>
                <a:uLnTx/>
                <a:uFillTx/>
                <a:latin typeface="Segoe UI Light"/>
              </a:rPr>
              <a:t> Learning</a:t>
            </a:r>
            <a:r>
              <a:rPr lang="fr-FR" b="1" dirty="0">
                <a:latin typeface="Segoe UI Light"/>
              </a:rPr>
              <a:t> </a:t>
            </a:r>
            <a:endParaRPr lang="fr-FR" b="1" dirty="0" smtClean="0">
              <a:latin typeface="Segoe UI Light"/>
            </a:endParaRPr>
          </a:p>
          <a:p>
            <a:pPr marL="0" marR="0" lvl="0" indent="0" algn="l" defTabSz="932742" rtl="0" eaLnBrk="1" fontAlgn="auto" latinLnBrk="0" hangingPunct="1">
              <a:lnSpc>
                <a:spcPct val="90000"/>
              </a:lnSpc>
              <a:spcBef>
                <a:spcPct val="0"/>
              </a:spcBef>
              <a:spcAft>
                <a:spcPts val="0"/>
              </a:spcAft>
              <a:buClrTx/>
              <a:buSzTx/>
              <a:buFontTx/>
              <a:buNone/>
              <a:tabLst/>
              <a:defRPr/>
            </a:pPr>
            <a:r>
              <a:rPr lang="fr-FR" sz="4400" dirty="0" smtClean="0">
                <a:latin typeface="Segoe UI Light"/>
              </a:rPr>
              <a:t>pour la détection du SPAM</a:t>
            </a:r>
            <a:endParaRPr kumimoji="0" lang="fr-FR" sz="4400" b="0" i="0" u="none" strike="noStrike" kern="1200" cap="none" spc="-100" normalizeH="0" noProof="0" dirty="0" smtClean="0">
              <a:ln w="3175">
                <a:noFill/>
              </a:ln>
              <a:gradFill>
                <a:gsLst>
                  <a:gs pos="72727">
                    <a:srgbClr val="FFFFFF"/>
                  </a:gs>
                  <a:gs pos="36000">
                    <a:srgbClr val="FFFFFF"/>
                  </a:gs>
                </a:gsLst>
                <a:lin ang="5400000" scaled="0"/>
              </a:gradFill>
              <a:effectLst/>
              <a:uLnTx/>
              <a:uFillTx/>
              <a:latin typeface="Segoe UI Light"/>
            </a:endParaRPr>
          </a:p>
        </p:txBody>
      </p:sp>
      <p:sp>
        <p:nvSpPr>
          <p:cNvPr id="10" name="Text Placeholder 2"/>
          <p:cNvSpPr txBox="1">
            <a:spLocks/>
          </p:cNvSpPr>
          <p:nvPr/>
        </p:nvSpPr>
        <p:spPr bwMode="auto">
          <a:xfrm>
            <a:off x="279335" y="3996848"/>
            <a:ext cx="3634646" cy="1902039"/>
          </a:xfrm>
          <a:prstGeom prst="rect">
            <a:avLst/>
          </a:prstGeom>
        </p:spPr>
        <p:txBody>
          <a:bodyPr vert="horz" wrap="square" lIns="146304" tIns="109728" rIns="146304" bIns="109728" rtlCol="0">
            <a:noAutofit/>
          </a:bodyPr>
          <a:lstStyle>
            <a:lvl1pPr marL="0" marR="0" indent="0" algn="l" defTabSz="932742" rtl="0" eaLnBrk="1" fontAlgn="auto" latinLnBrk="0" hangingPunct="1">
              <a:lnSpc>
                <a:spcPct val="90000"/>
              </a:lnSpc>
              <a:spcBef>
                <a:spcPts val="0"/>
              </a:spcBef>
              <a:spcAft>
                <a:spcPts val="0"/>
              </a:spcAft>
              <a:buClrTx/>
              <a:buSzPct val="90000"/>
              <a:buFont typeface="Arial" pitchFamily="34" charset="0"/>
              <a:buNone/>
              <a:tabLst/>
              <a:defRPr sz="3200" kern="1200" spc="0" baseline="0">
                <a:gradFill>
                  <a:gsLst>
                    <a:gs pos="72727">
                      <a:srgbClr val="FFFFFF"/>
                    </a:gs>
                    <a:gs pos="36000">
                      <a:srgbClr val="FFFFFF"/>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defRPr/>
            </a:pPr>
            <a:r>
              <a:rPr lang="en-US" sz="4000" dirty="0" smtClean="0">
                <a:latin typeface="Segoe UI Light"/>
              </a:rPr>
              <a:t>Florian Eiden</a:t>
            </a:r>
            <a:endParaRPr lang="en-US" sz="4000" dirty="0">
              <a:latin typeface="Segoe UI Light"/>
            </a:endParaRPr>
          </a:p>
          <a:p>
            <a:pPr lvl="0">
              <a:defRPr/>
            </a:pPr>
            <a:r>
              <a:rPr lang="en-US" sz="2400" dirty="0" smtClean="0">
                <a:latin typeface="Segoe UI Light"/>
              </a:rPr>
              <a:t>    @</a:t>
            </a:r>
            <a:r>
              <a:rPr lang="en-US" sz="2400" dirty="0" err="1" smtClean="0">
                <a:latin typeface="Segoe UI Light"/>
              </a:rPr>
              <a:t>fleid_bi</a:t>
            </a:r>
            <a:endParaRPr lang="en-US" sz="2400" dirty="0">
              <a:latin typeface="Segoe UI Light"/>
            </a:endParaRPr>
          </a:p>
        </p:txBody>
      </p:sp>
      <p:pic>
        <p:nvPicPr>
          <p:cNvPr id="12" name="Picture 4" descr="https://g.twimg.com/Twitter_logo_white.png"/>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457597" y="4712863"/>
            <a:ext cx="289060" cy="235004"/>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ZoneTexte 14"/>
          <p:cNvSpPr txBox="1"/>
          <p:nvPr/>
        </p:nvSpPr>
        <p:spPr>
          <a:xfrm>
            <a:off x="6204528" y="6305574"/>
            <a:ext cx="6116611" cy="523220"/>
          </a:xfrm>
          <a:prstGeom prst="rect">
            <a:avLst/>
          </a:prstGeom>
          <a:noFill/>
        </p:spPr>
        <p:txBody>
          <a:bodyPr wrap="none" rtlCol="0">
            <a:spAutoFit/>
          </a:bodyPr>
          <a:lstStyle/>
          <a:p>
            <a:r>
              <a:rPr lang="fr-FR" sz="2800" dirty="0" smtClean="0">
                <a:solidFill>
                  <a:prstClr val="white"/>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a:t>
            </a:r>
            <a:r>
              <a:rPr lang="fr-FR" sz="2800" dirty="0" err="1" smtClean="0">
                <a:solidFill>
                  <a:prstClr val="white"/>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mstechdays</a:t>
            </a:r>
            <a:r>
              <a:rPr lang="fr-FR" sz="2800" dirty="0" smtClean="0">
                <a:solidFill>
                  <a:prstClr val="white"/>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t>
            </a:r>
            <a:r>
              <a:rPr lang="fr-FR" sz="2800" dirty="0" smtClean="0">
                <a:solidFill>
                  <a:prstClr val="white"/>
                </a:solidFill>
                <a:latin typeface="Segoe UI" panose="020B0502040204020203" pitchFamily="34" charset="0"/>
                <a:cs typeface="Segoe UI" panose="020B0502040204020203" pitchFamily="34" charset="0"/>
              </a:rPr>
              <a:t>techdays.microsoft.fr </a:t>
            </a:r>
            <a:endParaRPr lang="fr-FR" sz="2800" dirty="0">
              <a:solidFill>
                <a:prstClr val="white"/>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11" name="Text Placeholder 2"/>
          <p:cNvSpPr txBox="1">
            <a:spLocks/>
          </p:cNvSpPr>
          <p:nvPr/>
        </p:nvSpPr>
        <p:spPr bwMode="auto">
          <a:xfrm>
            <a:off x="4095759" y="3998506"/>
            <a:ext cx="3634646" cy="1902039"/>
          </a:xfrm>
          <a:prstGeom prst="rect">
            <a:avLst/>
          </a:prstGeom>
        </p:spPr>
        <p:txBody>
          <a:bodyPr vert="horz" wrap="square" lIns="146304" tIns="109728" rIns="146304" bIns="109728" rtlCol="0">
            <a:noAutofit/>
          </a:bodyPr>
          <a:lstStyle>
            <a:lvl1pPr marL="0" marR="0" indent="0" algn="l" defTabSz="932742" rtl="0" eaLnBrk="1" fontAlgn="auto" latinLnBrk="0" hangingPunct="1">
              <a:lnSpc>
                <a:spcPct val="90000"/>
              </a:lnSpc>
              <a:spcBef>
                <a:spcPts val="0"/>
              </a:spcBef>
              <a:spcAft>
                <a:spcPts val="0"/>
              </a:spcAft>
              <a:buClrTx/>
              <a:buSzPct val="90000"/>
              <a:buFont typeface="Arial" pitchFamily="34" charset="0"/>
              <a:buNone/>
              <a:tabLst/>
              <a:defRPr sz="3200" kern="1200" spc="0" baseline="0">
                <a:gradFill>
                  <a:gsLst>
                    <a:gs pos="72727">
                      <a:srgbClr val="FFFFFF"/>
                    </a:gs>
                    <a:gs pos="36000">
                      <a:srgbClr val="FFFFFF"/>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defRPr/>
            </a:pPr>
            <a:r>
              <a:rPr lang="en-US" sz="4000" dirty="0" smtClean="0">
                <a:latin typeface="Segoe UI Light"/>
              </a:rPr>
              <a:t>David Joubert</a:t>
            </a:r>
            <a:endParaRPr lang="en-US" sz="4000" dirty="0">
              <a:latin typeface="Segoe UI Light"/>
            </a:endParaRPr>
          </a:p>
          <a:p>
            <a:pPr lvl="0">
              <a:defRPr/>
            </a:pPr>
            <a:r>
              <a:rPr lang="en-US" sz="2400" dirty="0" smtClean="0">
                <a:latin typeface="Segoe UI Light"/>
              </a:rPr>
              <a:t>    @</a:t>
            </a:r>
            <a:r>
              <a:rPr lang="en-US" sz="2400" dirty="0" err="1" smtClean="0">
                <a:latin typeface="Segoe UI Light"/>
              </a:rPr>
              <a:t>dj_uber</a:t>
            </a:r>
            <a:endParaRPr lang="en-US" sz="2400" dirty="0">
              <a:latin typeface="Segoe UI Light"/>
            </a:endParaRPr>
          </a:p>
        </p:txBody>
      </p:sp>
      <p:pic>
        <p:nvPicPr>
          <p:cNvPr id="13" name="Picture 4" descr="https://g.twimg.com/Twitter_logo_white.png"/>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4272369" y="4712863"/>
            <a:ext cx="289060" cy="2350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52970762"/>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412512"/>
            <a:ext cx="11887200" cy="1292662"/>
          </a:xfrm>
        </p:spPr>
        <p:txBody>
          <a:bodyPr/>
          <a:lstStyle/>
          <a:p>
            <a:pPr marL="0" indent="0">
              <a:buNone/>
            </a:pPr>
            <a:r>
              <a:rPr lang="fr-FR" b="1" dirty="0" smtClean="0"/>
              <a:t>Florian Eiden</a:t>
            </a:r>
            <a:r>
              <a:rPr lang="fr-FR" dirty="0" smtClean="0"/>
              <a:t>		     @</a:t>
            </a:r>
            <a:r>
              <a:rPr lang="fr-FR" dirty="0" err="1" smtClean="0"/>
              <a:t>fleid_bi</a:t>
            </a:r>
            <a:r>
              <a:rPr lang="fr-FR" dirty="0"/>
              <a:t> </a:t>
            </a:r>
            <a:r>
              <a:rPr lang="fr-FR" dirty="0" smtClean="0"/>
              <a:t> / </a:t>
            </a:r>
            <a:r>
              <a:rPr lang="fr-FR" dirty="0" smtClean="0">
                <a:hlinkClick r:id="rId2"/>
              </a:rPr>
              <a:t>fleid.fr</a:t>
            </a:r>
            <a:r>
              <a:rPr lang="fr-FR" dirty="0" smtClean="0"/>
              <a:t> </a:t>
            </a:r>
            <a:r>
              <a:rPr lang="fr-FR" sz="2000" dirty="0" smtClean="0"/>
              <a:t>La BI ça vous gagne</a:t>
            </a:r>
            <a:endParaRPr lang="fr-FR" sz="3200" dirty="0" smtClean="0"/>
          </a:p>
          <a:p>
            <a:pPr marL="0" indent="0">
              <a:buNone/>
            </a:pPr>
            <a:r>
              <a:rPr lang="fr-FR" b="1" dirty="0" smtClean="0"/>
              <a:t>David Joubert</a:t>
            </a:r>
            <a:r>
              <a:rPr lang="fr-FR" dirty="0" smtClean="0"/>
              <a:t>		     @</a:t>
            </a:r>
            <a:r>
              <a:rPr lang="fr-FR" dirty="0" err="1" smtClean="0"/>
              <a:t>dj_uber</a:t>
            </a:r>
            <a:r>
              <a:rPr lang="fr-FR" dirty="0" smtClean="0"/>
              <a:t> </a:t>
            </a:r>
            <a:r>
              <a:rPr lang="fr-FR" dirty="0"/>
              <a:t>/ </a:t>
            </a:r>
            <a:r>
              <a:rPr lang="fr-FR" dirty="0">
                <a:hlinkClick r:id="rId3"/>
              </a:rPr>
              <a:t>djuber.net</a:t>
            </a:r>
            <a:r>
              <a:rPr lang="fr-FR" dirty="0"/>
              <a:t> </a:t>
            </a:r>
            <a:r>
              <a:rPr lang="fr-FR" sz="2000" dirty="0" smtClean="0"/>
              <a:t>La </a:t>
            </a:r>
            <a:r>
              <a:rPr lang="fr-FR" sz="2000" dirty="0"/>
              <a:t>BI </a:t>
            </a:r>
            <a:r>
              <a:rPr lang="fr-FR" sz="2000" dirty="0" smtClean="0"/>
              <a:t>et les outils Microsoft</a:t>
            </a:r>
            <a:endParaRPr lang="fr-FR" sz="3200" dirty="0"/>
          </a:p>
        </p:txBody>
      </p:sp>
      <p:sp>
        <p:nvSpPr>
          <p:cNvPr id="3" name="Title 2"/>
          <p:cNvSpPr>
            <a:spLocks noGrp="1"/>
          </p:cNvSpPr>
          <p:nvPr>
            <p:ph type="title"/>
          </p:nvPr>
        </p:nvSpPr>
        <p:spPr/>
        <p:txBody>
          <a:bodyPr/>
          <a:lstStyle/>
          <a:p>
            <a:r>
              <a:rPr lang="fr-FR" dirty="0" smtClean="0"/>
              <a:t>Speakers</a:t>
            </a:r>
            <a:endParaRPr lang="fr-FR" dirty="0"/>
          </a:p>
        </p:txBody>
      </p:sp>
      <p:pic>
        <p:nvPicPr>
          <p:cNvPr id="5" name="Image 4" descr="Macintosh HD:Users:Matthieu:Downloads:MVP Logo Kit:MVP_Horizontal_BlueOnly.png"/>
          <p:cNvPicPr/>
          <p:nvPr/>
        </p:nvPicPr>
        <p:blipFill>
          <a:blip r:embed="rId4">
            <a:extLst>
              <a:ext uri="{28A0092B-C50C-407E-A947-70E740481C1C}">
                <a14:useLocalDpi xmlns:a14="http://schemas.microsoft.com/office/drawing/2010/main" val="0"/>
              </a:ext>
            </a:extLst>
          </a:blip>
          <a:srcRect/>
          <a:stretch>
            <a:fillRect/>
          </a:stretch>
        </p:blipFill>
        <p:spPr bwMode="auto">
          <a:xfrm>
            <a:off x="3337917" y="1530200"/>
            <a:ext cx="1257300" cy="510540"/>
          </a:xfrm>
          <a:prstGeom prst="rect">
            <a:avLst/>
          </a:prstGeom>
          <a:noFill/>
          <a:ln>
            <a:noFill/>
          </a:ln>
          <a:extLst>
            <a:ext uri="{FAA26D3D-D897-4be2-8F04-BA451C77F1D7}">
              <ma14:placeholderFlag xmlns="" xmlns:ma14="http://schemas.microsoft.com/office/mac/drawingml/2011/main"/>
            </a:ext>
          </a:extLst>
        </p:spPr>
      </p:pic>
      <p:pic>
        <p:nvPicPr>
          <p:cNvPr id="6" name="Image 5" descr="Macintosh HD:Users:Matthieu:Downloads:MVP Logo Kit:MVP_Horizontal_BlueOnly.png"/>
          <p:cNvPicPr/>
          <p:nvPr/>
        </p:nvPicPr>
        <p:blipFill>
          <a:blip r:embed="rId4">
            <a:extLst>
              <a:ext uri="{28A0092B-C50C-407E-A947-70E740481C1C}">
                <a14:useLocalDpi xmlns:a14="http://schemas.microsoft.com/office/drawing/2010/main" val="0"/>
              </a:ext>
            </a:extLst>
          </a:blip>
          <a:srcRect/>
          <a:stretch>
            <a:fillRect/>
          </a:stretch>
        </p:blipFill>
        <p:spPr bwMode="auto">
          <a:xfrm>
            <a:off x="3337917" y="2068808"/>
            <a:ext cx="1257300" cy="510540"/>
          </a:xfrm>
          <a:prstGeom prst="rect">
            <a:avLst/>
          </a:prstGeom>
          <a:noFill/>
          <a:ln>
            <a:noFill/>
          </a:ln>
          <a:extLst>
            <a:ext uri="{FAA26D3D-D897-4be2-8F04-BA451C77F1D7}">
              <ma14:placeholderFlag xmlns="" xmlns:ma14="http://schemas.microsoft.com/office/mac/drawingml/2011/main"/>
            </a:ext>
          </a:extLst>
        </p:spPr>
      </p:pic>
      <p:pic>
        <p:nvPicPr>
          <p:cNvPr id="7" name="Picture 3"/>
          <p:cNvPicPr>
            <a:picLocks noChangeAspect="1"/>
          </p:cNvPicPr>
          <p:nvPr/>
        </p:nvPicPr>
        <p:blipFill>
          <a:blip r:embed="rId5"/>
          <a:stretch>
            <a:fillRect/>
          </a:stretch>
        </p:blipFill>
        <p:spPr>
          <a:xfrm>
            <a:off x="274638" y="4073326"/>
            <a:ext cx="4098529" cy="1199678"/>
          </a:xfrm>
          <a:prstGeom prst="rect">
            <a:avLst/>
          </a:prstGeom>
        </p:spPr>
      </p:pic>
      <p:sp>
        <p:nvSpPr>
          <p:cNvPr id="8" name="Rectangle 7"/>
          <p:cNvSpPr/>
          <p:nvPr/>
        </p:nvSpPr>
        <p:spPr>
          <a:xfrm>
            <a:off x="4523209" y="3107346"/>
            <a:ext cx="7638629" cy="1694762"/>
          </a:xfrm>
          <a:prstGeom prst="rect">
            <a:avLst/>
          </a:prstGeom>
          <a:solidFill>
            <a:srgbClr val="ADCE51"/>
          </a:solidFill>
          <a:ln>
            <a:noFill/>
          </a:ln>
          <a:effectLst/>
          <a:scene3d>
            <a:camera prst="orthographicFront">
              <a:rot lat="0" lon="0" rev="0"/>
            </a:camera>
            <a:lightRig rig="threePt" dir="tl">
              <a:rot lat="0" lon="0" rev="20400000"/>
            </a:lightRig>
          </a:scene3d>
          <a:sp3d/>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r>
              <a:rPr lang="fr-FR" sz="3200" b="1" dirty="0">
                <a:latin typeface="+mj-lt"/>
              </a:rPr>
              <a:t>Cabinet de conseil </a:t>
            </a:r>
            <a:r>
              <a:rPr lang="fr-FR" sz="3200" dirty="0">
                <a:latin typeface="+mj-lt"/>
              </a:rPr>
              <a:t>IT et centre de formation spécialisé dans les </a:t>
            </a:r>
            <a:r>
              <a:rPr lang="fr-FR" sz="3200" b="1" dirty="0">
                <a:latin typeface="+mj-lt"/>
              </a:rPr>
              <a:t>technologies Microsoft </a:t>
            </a:r>
            <a:r>
              <a:rPr lang="fr-FR" sz="3200" dirty="0">
                <a:latin typeface="+mj-lt"/>
              </a:rPr>
              <a:t>et </a:t>
            </a:r>
            <a:r>
              <a:rPr lang="fr-FR" sz="3200" b="1" dirty="0">
                <a:latin typeface="+mj-lt"/>
              </a:rPr>
              <a:t>méthodes Agiles</a:t>
            </a:r>
            <a:r>
              <a:rPr lang="fr-FR" sz="3200" dirty="0">
                <a:latin typeface="+mj-lt"/>
              </a:rPr>
              <a:t>.</a:t>
            </a:r>
          </a:p>
        </p:txBody>
      </p:sp>
      <p:grpSp>
        <p:nvGrpSpPr>
          <p:cNvPr id="10" name="Groupe 3"/>
          <p:cNvGrpSpPr/>
          <p:nvPr/>
        </p:nvGrpSpPr>
        <p:grpSpPr>
          <a:xfrm>
            <a:off x="4523209" y="5009430"/>
            <a:ext cx="1080000" cy="1347097"/>
            <a:chOff x="1124730" y="4356714"/>
            <a:chExt cx="1440000" cy="1796129"/>
          </a:xfrm>
        </p:grpSpPr>
        <p:pic>
          <p:nvPicPr>
            <p:cNvPr id="11" name="Picture 41" descr="data.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4730" y="4356714"/>
              <a:ext cx="1440000" cy="1440000"/>
            </a:xfrm>
            <a:prstGeom prst="rect">
              <a:avLst/>
            </a:prstGeom>
          </p:spPr>
        </p:pic>
        <p:sp>
          <p:nvSpPr>
            <p:cNvPr id="12" name="TextBox 42"/>
            <p:cNvSpPr txBox="1"/>
            <p:nvPr/>
          </p:nvSpPr>
          <p:spPr>
            <a:xfrm>
              <a:off x="1207618" y="5619363"/>
              <a:ext cx="1319040" cy="533480"/>
            </a:xfrm>
            <a:prstGeom prst="rect">
              <a:avLst/>
            </a:prstGeom>
            <a:noFill/>
          </p:spPr>
          <p:txBody>
            <a:bodyPr wrap="square" rtlCol="0">
              <a:spAutoFit/>
            </a:bodyPr>
            <a:lstStyle/>
            <a:p>
              <a:pPr algn="ctr"/>
              <a:r>
                <a:rPr lang="en-US" sz="1000" dirty="0">
                  <a:solidFill>
                    <a:schemeClr val="tx1">
                      <a:lumMod val="50000"/>
                      <a:lumOff val="50000"/>
                    </a:schemeClr>
                  </a:solidFill>
                  <a:latin typeface="Avenir Book"/>
                  <a:cs typeface="Avenir Book"/>
                </a:rPr>
                <a:t>Data &amp; Analytics</a:t>
              </a:r>
            </a:p>
          </p:txBody>
        </p:sp>
      </p:grpSp>
      <p:grpSp>
        <p:nvGrpSpPr>
          <p:cNvPr id="13" name="Groupe 23"/>
          <p:cNvGrpSpPr/>
          <p:nvPr/>
        </p:nvGrpSpPr>
        <p:grpSpPr>
          <a:xfrm>
            <a:off x="6162151" y="4973003"/>
            <a:ext cx="1080000" cy="1383523"/>
            <a:chOff x="3770782" y="2440534"/>
            <a:chExt cx="1440000" cy="1844698"/>
          </a:xfrm>
        </p:grpSpPr>
        <p:pic>
          <p:nvPicPr>
            <p:cNvPr id="14" name="Picture 32" descr="devspe.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70782" y="2440534"/>
              <a:ext cx="1440000" cy="1440000"/>
            </a:xfrm>
            <a:prstGeom prst="rect">
              <a:avLst/>
            </a:prstGeom>
          </p:spPr>
        </p:pic>
        <p:sp>
          <p:nvSpPr>
            <p:cNvPr id="15" name="TextBox 33"/>
            <p:cNvSpPr txBox="1"/>
            <p:nvPr/>
          </p:nvSpPr>
          <p:spPr>
            <a:xfrm>
              <a:off x="3770782" y="3751752"/>
              <a:ext cx="1440000" cy="533480"/>
            </a:xfrm>
            <a:prstGeom prst="rect">
              <a:avLst/>
            </a:prstGeom>
            <a:noFill/>
          </p:spPr>
          <p:txBody>
            <a:bodyPr wrap="square" rtlCol="0">
              <a:spAutoFit/>
            </a:bodyPr>
            <a:lstStyle/>
            <a:p>
              <a:pPr algn="ctr"/>
              <a:r>
                <a:rPr lang="en-US" sz="1000" dirty="0">
                  <a:solidFill>
                    <a:schemeClr val="tx1">
                      <a:lumMod val="50000"/>
                      <a:lumOff val="50000"/>
                    </a:schemeClr>
                  </a:solidFill>
                  <a:latin typeface="Avenir Book"/>
                  <a:cs typeface="Avenir Book"/>
                </a:rPr>
                <a:t>Application Development</a:t>
              </a:r>
            </a:p>
          </p:txBody>
        </p:sp>
      </p:grpSp>
      <p:grpSp>
        <p:nvGrpSpPr>
          <p:cNvPr id="16" name="Groupe 24"/>
          <p:cNvGrpSpPr/>
          <p:nvPr/>
        </p:nvGrpSpPr>
        <p:grpSpPr>
          <a:xfrm>
            <a:off x="7801093" y="4972090"/>
            <a:ext cx="1080000" cy="1384438"/>
            <a:chOff x="5536284" y="2440534"/>
            <a:chExt cx="1440000" cy="1845916"/>
          </a:xfrm>
        </p:grpSpPr>
        <p:pic>
          <p:nvPicPr>
            <p:cNvPr id="17" name="Picture 35" descr="cloud.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36284" y="2440534"/>
              <a:ext cx="1440000" cy="1440000"/>
            </a:xfrm>
            <a:prstGeom prst="rect">
              <a:avLst/>
            </a:prstGeom>
          </p:spPr>
        </p:pic>
        <p:sp>
          <p:nvSpPr>
            <p:cNvPr id="18" name="TextBox 36"/>
            <p:cNvSpPr txBox="1"/>
            <p:nvPr/>
          </p:nvSpPr>
          <p:spPr>
            <a:xfrm>
              <a:off x="5715556" y="3752970"/>
              <a:ext cx="1170008" cy="533480"/>
            </a:xfrm>
            <a:prstGeom prst="rect">
              <a:avLst/>
            </a:prstGeom>
            <a:noFill/>
          </p:spPr>
          <p:txBody>
            <a:bodyPr wrap="square" rtlCol="0">
              <a:spAutoFit/>
            </a:bodyPr>
            <a:lstStyle/>
            <a:p>
              <a:pPr algn="ctr"/>
              <a:r>
                <a:rPr lang="en-US" sz="1000" dirty="0">
                  <a:solidFill>
                    <a:schemeClr val="tx1">
                      <a:lumMod val="50000"/>
                      <a:lumOff val="50000"/>
                    </a:schemeClr>
                  </a:solidFill>
                  <a:latin typeface="Avenir Book"/>
                  <a:cs typeface="Avenir Book"/>
                </a:rPr>
                <a:t>Cloud &amp; Integration</a:t>
              </a:r>
            </a:p>
          </p:txBody>
        </p:sp>
      </p:grpSp>
      <p:grpSp>
        <p:nvGrpSpPr>
          <p:cNvPr id="19" name="Groupe 26"/>
          <p:cNvGrpSpPr/>
          <p:nvPr/>
        </p:nvGrpSpPr>
        <p:grpSpPr>
          <a:xfrm>
            <a:off x="9440035" y="4972041"/>
            <a:ext cx="1080000" cy="1384438"/>
            <a:chOff x="7236901" y="2440534"/>
            <a:chExt cx="1440000" cy="1845916"/>
          </a:xfrm>
        </p:grpSpPr>
        <p:pic>
          <p:nvPicPr>
            <p:cNvPr id="20" name="Picture 38" descr="colla.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36901" y="2440534"/>
              <a:ext cx="1440000" cy="1440000"/>
            </a:xfrm>
            <a:prstGeom prst="rect">
              <a:avLst/>
            </a:prstGeom>
          </p:spPr>
        </p:pic>
        <p:sp>
          <p:nvSpPr>
            <p:cNvPr id="21" name="TextBox 39"/>
            <p:cNvSpPr txBox="1"/>
            <p:nvPr/>
          </p:nvSpPr>
          <p:spPr>
            <a:xfrm>
              <a:off x="7340573" y="3752970"/>
              <a:ext cx="1260728" cy="533480"/>
            </a:xfrm>
            <a:prstGeom prst="rect">
              <a:avLst/>
            </a:prstGeom>
            <a:noFill/>
          </p:spPr>
          <p:txBody>
            <a:bodyPr wrap="square" rtlCol="0">
              <a:spAutoFit/>
            </a:bodyPr>
            <a:lstStyle/>
            <a:p>
              <a:pPr algn="ctr"/>
              <a:r>
                <a:rPr lang="en-US" sz="1000" dirty="0">
                  <a:solidFill>
                    <a:schemeClr val="tx1">
                      <a:lumMod val="50000"/>
                      <a:lumOff val="50000"/>
                    </a:schemeClr>
                  </a:solidFill>
                  <a:latin typeface="Avenir Book"/>
                  <a:cs typeface="Avenir Book"/>
                </a:rPr>
                <a:t>Collaboration &amp; Content</a:t>
              </a:r>
            </a:p>
          </p:txBody>
        </p:sp>
      </p:grpSp>
      <p:grpSp>
        <p:nvGrpSpPr>
          <p:cNvPr id="22" name="Groupe 4"/>
          <p:cNvGrpSpPr/>
          <p:nvPr/>
        </p:nvGrpSpPr>
        <p:grpSpPr>
          <a:xfrm>
            <a:off x="11078976" y="4951392"/>
            <a:ext cx="1080000" cy="1393949"/>
            <a:chOff x="1844730" y="2440534"/>
            <a:chExt cx="1440000" cy="1858598"/>
          </a:xfrm>
        </p:grpSpPr>
        <p:pic>
          <p:nvPicPr>
            <p:cNvPr id="23" name="Picture 45" descr="al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44730" y="2440534"/>
              <a:ext cx="1440000" cy="1440000"/>
            </a:xfrm>
            <a:prstGeom prst="rect">
              <a:avLst/>
            </a:prstGeom>
          </p:spPr>
        </p:pic>
        <p:sp>
          <p:nvSpPr>
            <p:cNvPr id="24" name="TextBox 46"/>
            <p:cNvSpPr txBox="1"/>
            <p:nvPr/>
          </p:nvSpPr>
          <p:spPr>
            <a:xfrm>
              <a:off x="2025086" y="3765652"/>
              <a:ext cx="1170008" cy="533480"/>
            </a:xfrm>
            <a:prstGeom prst="rect">
              <a:avLst/>
            </a:prstGeom>
            <a:noFill/>
          </p:spPr>
          <p:txBody>
            <a:bodyPr wrap="square" rtlCol="0">
              <a:spAutoFit/>
            </a:bodyPr>
            <a:lstStyle/>
            <a:p>
              <a:pPr algn="ctr"/>
              <a:r>
                <a:rPr lang="en-US" sz="1000" dirty="0">
                  <a:solidFill>
                    <a:schemeClr val="tx1">
                      <a:lumMod val="50000"/>
                      <a:lumOff val="50000"/>
                    </a:schemeClr>
                  </a:solidFill>
                  <a:latin typeface="Avenir Book"/>
                  <a:cs typeface="Avenir Book"/>
                </a:rPr>
                <a:t>ALM &amp; </a:t>
              </a:r>
              <a:r>
                <a:rPr lang="en-US" sz="1000" dirty="0" err="1">
                  <a:solidFill>
                    <a:schemeClr val="tx1">
                      <a:lumMod val="50000"/>
                      <a:lumOff val="50000"/>
                    </a:schemeClr>
                  </a:solidFill>
                  <a:latin typeface="Avenir Book"/>
                  <a:cs typeface="Avenir Book"/>
                </a:rPr>
                <a:t>Agilité</a:t>
              </a:r>
              <a:endParaRPr lang="en-US" sz="1000" dirty="0">
                <a:solidFill>
                  <a:schemeClr val="tx1">
                    <a:lumMod val="50000"/>
                    <a:lumOff val="50000"/>
                  </a:schemeClr>
                </a:solidFill>
                <a:latin typeface="Avenir Book"/>
                <a:cs typeface="Avenir Book"/>
              </a:endParaRPr>
            </a:p>
          </p:txBody>
        </p:sp>
      </p:grpSp>
    </p:spTree>
    <p:extLst>
      <p:ext uri="{BB962C8B-B14F-4D97-AF65-F5344CB8AC3E}">
        <p14:creationId xmlns:p14="http://schemas.microsoft.com/office/powerpoint/2010/main" val="4090824891"/>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745915"/>
          </a:xfrm>
        </p:spPr>
        <p:txBody>
          <a:bodyPr/>
          <a:lstStyle/>
          <a:p>
            <a:pPr marL="0" indent="0">
              <a:buNone/>
            </a:pPr>
            <a:r>
              <a:rPr lang="fr-FR" dirty="0" smtClean="0"/>
              <a:t>Depuis </a:t>
            </a:r>
            <a:r>
              <a:rPr lang="fr-FR" dirty="0" err="1" smtClean="0"/>
              <a:t>Wikipedia</a:t>
            </a:r>
            <a:r>
              <a:rPr lang="fr-FR" dirty="0" smtClean="0"/>
              <a:t>:</a:t>
            </a:r>
          </a:p>
          <a:p>
            <a:endParaRPr lang="fr-FR" dirty="0"/>
          </a:p>
          <a:p>
            <a:endParaRPr lang="fr-FR" dirty="0" smtClean="0"/>
          </a:p>
          <a:p>
            <a:pPr marL="0" indent="0">
              <a:buNone/>
            </a:pPr>
            <a:endParaRPr lang="fr-FR" dirty="0" smtClean="0"/>
          </a:p>
          <a:p>
            <a:pPr marL="0" indent="0">
              <a:buNone/>
            </a:pPr>
            <a:endParaRPr lang="fr-FR" dirty="0"/>
          </a:p>
          <a:p>
            <a:endParaRPr lang="fr-FR" dirty="0" smtClean="0"/>
          </a:p>
          <a:p>
            <a:pPr marL="0" indent="0">
              <a:buNone/>
            </a:pPr>
            <a:r>
              <a:rPr lang="fr-FR" dirty="0" smtClean="0"/>
              <a:t>Sujet du jour</a:t>
            </a:r>
          </a:p>
          <a:p>
            <a:pPr marL="342900" lvl="1" indent="0">
              <a:buNone/>
            </a:pPr>
            <a:r>
              <a:rPr lang="fr-FR" dirty="0" err="1" smtClean="0"/>
              <a:t>Meaningful</a:t>
            </a:r>
            <a:r>
              <a:rPr lang="fr-FR" dirty="0" smtClean="0"/>
              <a:t> pattern / </a:t>
            </a:r>
            <a:r>
              <a:rPr lang="fr-FR" b="1" dirty="0" smtClean="0"/>
              <a:t>Motif intéressant </a:t>
            </a:r>
            <a:r>
              <a:rPr lang="fr-FR" dirty="0" smtClean="0"/>
              <a:t>: Mon email est-il un spam?</a:t>
            </a:r>
          </a:p>
        </p:txBody>
      </p:sp>
      <p:sp>
        <p:nvSpPr>
          <p:cNvPr id="3" name="Title 2"/>
          <p:cNvSpPr>
            <a:spLocks noGrp="1"/>
          </p:cNvSpPr>
          <p:nvPr>
            <p:ph type="title"/>
          </p:nvPr>
        </p:nvSpPr>
        <p:spPr/>
        <p:txBody>
          <a:bodyPr/>
          <a:lstStyle/>
          <a:p>
            <a:r>
              <a:rPr lang="fr-FR" dirty="0" err="1" smtClean="0"/>
              <a:t>Analytics</a:t>
            </a:r>
            <a:r>
              <a:rPr lang="fr-FR" dirty="0"/>
              <a:t>?</a:t>
            </a:r>
          </a:p>
        </p:txBody>
      </p:sp>
      <p:pic>
        <p:nvPicPr>
          <p:cNvPr id="5" name="Picture 4" descr="Capture d’écran 2014-11-25 à 20.17.43.png"/>
          <p:cNvPicPr>
            <a:picLocks noChangeAspect="1"/>
          </p:cNvPicPr>
          <p:nvPr/>
        </p:nvPicPr>
        <p:blipFill rotWithShape="1">
          <a:blip r:embed="rId2">
            <a:extLst>
              <a:ext uri="{28A0092B-C50C-407E-A947-70E740481C1C}">
                <a14:useLocalDpi xmlns:a14="http://schemas.microsoft.com/office/drawing/2010/main" val="0"/>
              </a:ext>
            </a:extLst>
          </a:blip>
          <a:srcRect r="1367"/>
          <a:stretch/>
        </p:blipFill>
        <p:spPr>
          <a:xfrm>
            <a:off x="2833861" y="2417142"/>
            <a:ext cx="6200569" cy="1384300"/>
          </a:xfrm>
          <a:prstGeom prst="rect">
            <a:avLst/>
          </a:prstGeom>
        </p:spPr>
      </p:pic>
    </p:spTree>
    <p:extLst>
      <p:ext uri="{BB962C8B-B14F-4D97-AF65-F5344CB8AC3E}">
        <p14:creationId xmlns:p14="http://schemas.microsoft.com/office/powerpoint/2010/main" val="377368617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724644"/>
          </a:xfrm>
        </p:spPr>
        <p:txBody>
          <a:bodyPr/>
          <a:lstStyle/>
          <a:p>
            <a:pPr marL="0" indent="0">
              <a:buNone/>
            </a:pPr>
            <a:r>
              <a:rPr lang="fr-FR" dirty="0" smtClean="0">
                <a:solidFill>
                  <a:schemeClr val="bg2">
                    <a:lumMod val="50000"/>
                  </a:schemeClr>
                </a:solidFill>
              </a:rPr>
              <a:t>La problématique métier</a:t>
            </a:r>
          </a:p>
          <a:p>
            <a:pPr marL="0" indent="0">
              <a:buNone/>
            </a:pPr>
            <a:r>
              <a:rPr lang="fr-FR" dirty="0" smtClean="0"/>
              <a:t>Je suis </a:t>
            </a:r>
            <a:r>
              <a:rPr lang="fr-FR" strike="sngStrike" dirty="0" smtClean="0">
                <a:solidFill>
                  <a:schemeClr val="tx1">
                    <a:lumMod val="60000"/>
                    <a:lumOff val="40000"/>
                  </a:schemeClr>
                </a:solidFill>
              </a:rPr>
              <a:t>un spammeur</a:t>
            </a:r>
            <a:r>
              <a:rPr lang="fr-FR" dirty="0" smtClean="0">
                <a:solidFill>
                  <a:schemeClr val="tx1">
                    <a:lumMod val="60000"/>
                    <a:lumOff val="40000"/>
                  </a:schemeClr>
                </a:solidFill>
              </a:rPr>
              <a:t> </a:t>
            </a:r>
            <a:r>
              <a:rPr lang="fr-FR" b="1" dirty="0" smtClean="0"/>
              <a:t>spécialiste du marketing</a:t>
            </a:r>
            <a:r>
              <a:rPr lang="fr-FR" dirty="0" smtClean="0"/>
              <a:t>, comment valider que </a:t>
            </a:r>
            <a:r>
              <a:rPr lang="fr-FR" strike="sngStrike" dirty="0" smtClean="0">
                <a:solidFill>
                  <a:schemeClr val="tx1">
                    <a:lumMod val="60000"/>
                    <a:lumOff val="40000"/>
                  </a:schemeClr>
                </a:solidFill>
              </a:rPr>
              <a:t>ma pub</a:t>
            </a:r>
            <a:r>
              <a:rPr lang="fr-FR" dirty="0" smtClean="0"/>
              <a:t> </a:t>
            </a:r>
            <a:r>
              <a:rPr lang="fr-FR" b="1" dirty="0" smtClean="0"/>
              <a:t>mon contenu à forte valeur </a:t>
            </a:r>
            <a:r>
              <a:rPr lang="fr-FR" strike="sngStrike" dirty="0" smtClean="0">
                <a:solidFill>
                  <a:schemeClr val="tx1">
                    <a:lumMod val="60000"/>
                    <a:lumOff val="40000"/>
                  </a:schemeClr>
                </a:solidFill>
              </a:rPr>
              <a:t>rentabilise </a:t>
            </a:r>
            <a:r>
              <a:rPr lang="fr-FR" strike="sngStrike" dirty="0">
                <a:solidFill>
                  <a:schemeClr val="tx1">
                    <a:lumMod val="60000"/>
                    <a:lumOff val="40000"/>
                  </a:schemeClr>
                </a:solidFill>
              </a:rPr>
              <a:t>le fichier client </a:t>
            </a:r>
            <a:r>
              <a:rPr lang="fr-FR" strike="sngStrike" dirty="0" smtClean="0">
                <a:solidFill>
                  <a:schemeClr val="tx1">
                    <a:lumMod val="60000"/>
                    <a:lumOff val="40000"/>
                  </a:schemeClr>
                </a:solidFill>
              </a:rPr>
              <a:t>à l’origine douteuse</a:t>
            </a:r>
            <a:r>
              <a:rPr lang="fr-FR" dirty="0" smtClean="0"/>
              <a:t> atteigne un taux de hit maximal sur </a:t>
            </a:r>
            <a:r>
              <a:rPr lang="fr-FR" b="1" dirty="0" smtClean="0"/>
              <a:t>ma liste de prospects privilégiés</a:t>
            </a:r>
          </a:p>
          <a:p>
            <a:pPr marL="0" indent="0">
              <a:buNone/>
            </a:pPr>
            <a:endParaRPr lang="fr-FR" b="1" dirty="0" smtClean="0"/>
          </a:p>
          <a:p>
            <a:pPr marL="0" indent="0">
              <a:buNone/>
            </a:pPr>
            <a:r>
              <a:rPr lang="fr-FR" dirty="0" smtClean="0">
                <a:solidFill>
                  <a:schemeClr val="bg2">
                    <a:lumMod val="50000"/>
                  </a:schemeClr>
                </a:solidFill>
              </a:rPr>
              <a:t>&gt;&gt; La </a:t>
            </a:r>
            <a:r>
              <a:rPr lang="fr-FR" dirty="0">
                <a:solidFill>
                  <a:schemeClr val="bg2">
                    <a:lumMod val="50000"/>
                  </a:schemeClr>
                </a:solidFill>
              </a:rPr>
              <a:t>question </a:t>
            </a:r>
            <a:r>
              <a:rPr lang="fr-FR" dirty="0" smtClean="0">
                <a:solidFill>
                  <a:schemeClr val="bg2">
                    <a:lumMod val="50000"/>
                  </a:schemeClr>
                </a:solidFill>
              </a:rPr>
              <a:t>métier</a:t>
            </a:r>
            <a:endParaRPr lang="fr-FR" dirty="0">
              <a:solidFill>
                <a:schemeClr val="bg2">
                  <a:lumMod val="50000"/>
                </a:schemeClr>
              </a:solidFill>
            </a:endParaRPr>
          </a:p>
          <a:p>
            <a:pPr marL="0" indent="0">
              <a:buNone/>
            </a:pPr>
            <a:r>
              <a:rPr lang="fr-FR" dirty="0" smtClean="0"/>
              <a:t>Puis-je qualifier de manière automatique mes mailings en SPAM ou HAM?</a:t>
            </a:r>
            <a:endParaRPr lang="fr-FR" dirty="0"/>
          </a:p>
          <a:p>
            <a:pPr marL="0" indent="0">
              <a:buNone/>
            </a:pPr>
            <a:endParaRPr lang="fr-FR" b="1" dirty="0" smtClean="0"/>
          </a:p>
        </p:txBody>
      </p:sp>
      <p:sp>
        <p:nvSpPr>
          <p:cNvPr id="3" name="Title 2"/>
          <p:cNvSpPr>
            <a:spLocks noGrp="1"/>
          </p:cNvSpPr>
          <p:nvPr>
            <p:ph type="title"/>
          </p:nvPr>
        </p:nvSpPr>
        <p:spPr/>
        <p:txBody>
          <a:bodyPr/>
          <a:lstStyle/>
          <a:p>
            <a:r>
              <a:rPr lang="fr-FR" dirty="0" smtClean="0"/>
              <a:t>Précision du sujet</a:t>
            </a:r>
            <a:endParaRPr lang="fr-FR" dirty="0"/>
          </a:p>
        </p:txBody>
      </p:sp>
    </p:spTree>
    <p:extLst>
      <p:ext uri="{BB962C8B-B14F-4D97-AF65-F5344CB8AC3E}">
        <p14:creationId xmlns:p14="http://schemas.microsoft.com/office/powerpoint/2010/main" val="1161633326"/>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4257797" y="1718705"/>
            <a:ext cx="8178678" cy="3443034"/>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91440" bIns="146304" numCol="1" spcCol="0" rtlCol="0" fromWordArt="0" anchor="ctr" anchorCtr="0" forceAA="0" compatLnSpc="1">
            <a:prstTxWarp prst="textNoShape">
              <a:avLst/>
            </a:prstTxWarp>
            <a:noAutofit/>
          </a:bodyPr>
          <a:lstStyle/>
          <a:p>
            <a:pPr algn="ctr" defTabSz="932133" fontAlgn="base">
              <a:spcBef>
                <a:spcPct val="0"/>
              </a:spcBef>
              <a:spcAft>
                <a:spcPct val="0"/>
              </a:spcAft>
            </a:pPr>
            <a:endParaRPr lang="en-US" sz="2400" dirty="0">
              <a:latin typeface="+mj-lt"/>
            </a:endParaRPr>
          </a:p>
        </p:txBody>
      </p:sp>
      <p:sp>
        <p:nvSpPr>
          <p:cNvPr id="12" name="Rectangle 11"/>
          <p:cNvSpPr/>
          <p:nvPr/>
        </p:nvSpPr>
        <p:spPr bwMode="auto">
          <a:xfrm>
            <a:off x="452377" y="1718705"/>
            <a:ext cx="3970459" cy="344303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91440" bIns="146304" numCol="1" spcCol="0" rtlCol="0" fromWordArt="0" anchor="ctr" anchorCtr="0" forceAA="0" compatLnSpc="1">
            <a:prstTxWarp prst="textNoShape">
              <a:avLst/>
            </a:prstTxWarp>
            <a:noAutofit/>
          </a:bodyPr>
          <a:lstStyle/>
          <a:p>
            <a:pPr algn="ctr" defTabSz="932133" fontAlgn="base">
              <a:spcBef>
                <a:spcPct val="0"/>
              </a:spcBef>
              <a:spcAft>
                <a:spcPct val="0"/>
              </a:spcAft>
            </a:pPr>
            <a:endParaRPr lang="en-US" sz="2400" dirty="0">
              <a:latin typeface="+mj-lt"/>
            </a:endParaRPr>
          </a:p>
        </p:txBody>
      </p:sp>
      <p:sp>
        <p:nvSpPr>
          <p:cNvPr id="5" name="Rectangle 4"/>
          <p:cNvSpPr/>
          <p:nvPr/>
        </p:nvSpPr>
        <p:spPr>
          <a:xfrm>
            <a:off x="4715736" y="2125663"/>
            <a:ext cx="6216650" cy="2431435"/>
          </a:xfrm>
          <a:prstGeom prst="rect">
            <a:avLst/>
          </a:prstGeom>
        </p:spPr>
        <p:txBody>
          <a:bodyPr>
            <a:spAutoFit/>
          </a:bodyPr>
          <a:lstStyle/>
          <a:p>
            <a:pPr marL="365760" defTabSz="931920" fontAlgn="base">
              <a:spcBef>
                <a:spcPts val="1200"/>
              </a:spcBef>
              <a:spcAft>
                <a:spcPts val="1200"/>
              </a:spcAft>
            </a:pPr>
            <a:r>
              <a:rPr lang="en-US" sz="2400" kern="0" dirty="0">
                <a:latin typeface="Segoe UI Light"/>
              </a:rPr>
              <a:t>Delivering on one of the old dreams </a:t>
            </a:r>
            <a:br>
              <a:rPr lang="en-US" sz="2400" kern="0" dirty="0">
                <a:latin typeface="Segoe UI Light"/>
              </a:rPr>
            </a:br>
            <a:r>
              <a:rPr lang="en-US" sz="2400" kern="0" dirty="0">
                <a:latin typeface="Segoe UI Light"/>
              </a:rPr>
              <a:t>of Microsoft co-founder Bill Gates: </a:t>
            </a:r>
            <a:br>
              <a:rPr lang="en-US" sz="2400" kern="0" dirty="0">
                <a:latin typeface="Segoe UI Light"/>
              </a:rPr>
            </a:br>
            <a:r>
              <a:rPr lang="en-US" sz="2400" kern="0" dirty="0">
                <a:latin typeface="Segoe UI Light"/>
              </a:rPr>
              <a:t>Computers </a:t>
            </a:r>
            <a:r>
              <a:rPr lang="en-US" sz="2400" kern="0" dirty="0" smtClean="0">
                <a:latin typeface="Segoe UI Light"/>
              </a:rPr>
              <a:t>that can see, hear </a:t>
            </a:r>
            <a:br>
              <a:rPr lang="en-US" sz="2400" kern="0" dirty="0" smtClean="0">
                <a:latin typeface="Segoe UI Light"/>
              </a:rPr>
            </a:br>
            <a:r>
              <a:rPr lang="en-US" sz="2400" kern="0" dirty="0" smtClean="0">
                <a:latin typeface="Segoe UI Light"/>
              </a:rPr>
              <a:t>and understand.</a:t>
            </a:r>
            <a:endParaRPr lang="en-US" sz="2400" kern="0" dirty="0">
              <a:latin typeface="Segoe UI Light"/>
            </a:endParaRPr>
          </a:p>
          <a:p>
            <a:pPr marL="365760" defTabSz="931920" fontAlgn="base">
              <a:spcBef>
                <a:spcPct val="0"/>
              </a:spcBef>
              <a:spcAft>
                <a:spcPct val="0"/>
              </a:spcAft>
            </a:pPr>
            <a:r>
              <a:rPr lang="en-GB" b="1" kern="0" dirty="0"/>
              <a:t>John Platt</a:t>
            </a:r>
            <a:r>
              <a:rPr lang="en-GB" kern="0" dirty="0"/>
              <a:t/>
            </a:r>
            <a:br>
              <a:rPr lang="en-GB" kern="0" dirty="0"/>
            </a:br>
            <a:r>
              <a:rPr lang="en-GB" sz="1400" kern="0" dirty="0"/>
              <a:t>Distinguished scientist at </a:t>
            </a:r>
          </a:p>
          <a:p>
            <a:pPr marL="365760" defTabSz="931920" fontAlgn="base">
              <a:spcBef>
                <a:spcPct val="0"/>
              </a:spcBef>
              <a:spcAft>
                <a:spcPct val="0"/>
              </a:spcAft>
            </a:pPr>
            <a:r>
              <a:rPr lang="en-GB" sz="1400" kern="0" dirty="0"/>
              <a:t>Microsoft Research</a:t>
            </a:r>
          </a:p>
        </p:txBody>
      </p:sp>
      <p:sp>
        <p:nvSpPr>
          <p:cNvPr id="9" name="Title 3"/>
          <p:cNvSpPr txBox="1">
            <a:spLocks/>
          </p:cNvSpPr>
          <p:nvPr/>
        </p:nvSpPr>
        <p:spPr>
          <a:xfrm>
            <a:off x="474100" y="1947569"/>
            <a:ext cx="3663667" cy="3835694"/>
          </a:xfrm>
          <a:prstGeom prst="rect">
            <a:avLst/>
          </a:prstGeom>
          <a:noFill/>
        </p:spPr>
        <p:txBody>
          <a:bodyPr vert="horz" wrap="square" lIns="146304" tIns="91440" rIns="146304" bIns="91440" rtlCol="0" anchor="t" anchorCtr="0">
            <a:noAutofit/>
          </a:bodyPr>
          <a:lstStyle/>
          <a:p>
            <a:pPr>
              <a:lnSpc>
                <a:spcPct val="90000"/>
              </a:lnSpc>
              <a:spcBef>
                <a:spcPct val="0"/>
              </a:spcBef>
              <a:spcAft>
                <a:spcPts val="1800"/>
              </a:spcAft>
              <a:defRPr/>
            </a:pPr>
            <a:r>
              <a:rPr lang="fr-FR" sz="3200" spc="-100" dirty="0">
                <a:ln w="3175">
                  <a:noFill/>
                </a:ln>
                <a:solidFill>
                  <a:srgbClr val="FFFFFF"/>
                </a:solidFill>
                <a:latin typeface="Segoe UI Light"/>
                <a:cs typeface="Segoe UI" pitchFamily="34" charset="0"/>
              </a:rPr>
              <a:t>Des systèmes qui apprennent avec l’expérience</a:t>
            </a:r>
          </a:p>
          <a:p>
            <a:pPr>
              <a:lnSpc>
                <a:spcPct val="90000"/>
              </a:lnSpc>
              <a:spcBef>
                <a:spcPct val="0"/>
              </a:spcBef>
              <a:spcAft>
                <a:spcPts val="1800"/>
              </a:spcAft>
              <a:defRPr/>
            </a:pPr>
            <a:r>
              <a:rPr lang="fr-FR" sz="2400" spc="-100" dirty="0" smtClean="0">
                <a:ln w="3175">
                  <a:noFill/>
                </a:ln>
                <a:solidFill>
                  <a:srgbClr val="FFFFFF"/>
                </a:solidFill>
                <a:latin typeface="Segoe UI Light"/>
                <a:cs typeface="Segoe UI" pitchFamily="34" charset="0"/>
              </a:rPr>
              <a:t>“Expérience” = </a:t>
            </a:r>
            <a:br>
              <a:rPr lang="fr-FR" sz="2400" spc="-100" dirty="0" smtClean="0">
                <a:ln w="3175">
                  <a:noFill/>
                </a:ln>
                <a:solidFill>
                  <a:srgbClr val="FFFFFF"/>
                </a:solidFill>
                <a:latin typeface="Segoe UI Light"/>
                <a:cs typeface="Segoe UI" pitchFamily="34" charset="0"/>
              </a:rPr>
            </a:br>
            <a:r>
              <a:rPr lang="fr-FR" sz="2400" spc="-100" dirty="0" smtClean="0">
                <a:ln w="3175">
                  <a:noFill/>
                </a:ln>
                <a:solidFill>
                  <a:srgbClr val="FFFFFF"/>
                </a:solidFill>
                <a:latin typeface="Segoe UI Light"/>
                <a:cs typeface="Segoe UI" pitchFamily="34" charset="0"/>
              </a:rPr>
              <a:t>données passées + input humain</a:t>
            </a:r>
            <a:endParaRPr lang="fr-FR" sz="2400" spc="-100" dirty="0">
              <a:ln w="3175">
                <a:noFill/>
              </a:ln>
              <a:solidFill>
                <a:srgbClr val="FFFFFF"/>
              </a:solidFill>
              <a:latin typeface="Segoe UI Light"/>
              <a:cs typeface="Segoe UI" pitchFamily="34" charset="0"/>
            </a:endParaRPr>
          </a:p>
        </p:txBody>
      </p:sp>
      <p:sp>
        <p:nvSpPr>
          <p:cNvPr id="10" name="Rectangle 9"/>
          <p:cNvSpPr/>
          <p:nvPr/>
        </p:nvSpPr>
        <p:spPr>
          <a:xfrm>
            <a:off x="4542866" y="2125663"/>
            <a:ext cx="906503"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spc="-100" dirty="0" smtClean="0">
                <a:solidFill>
                  <a:schemeClr val="tx1"/>
                </a:solidFill>
                <a:latin typeface="Perpetua" panose="02020502060401020303" pitchFamily="18" charset="0"/>
              </a:rPr>
              <a:t>“</a:t>
            </a:r>
            <a:endParaRPr lang="en-US" sz="7200" spc="-100" dirty="0">
              <a:solidFill>
                <a:schemeClr val="tx1"/>
              </a:solidFill>
              <a:latin typeface="Perpetua" panose="02020502060401020303" pitchFamily="18" charset="0"/>
            </a:endParaRPr>
          </a:p>
        </p:txBody>
      </p:sp>
      <p:sp>
        <p:nvSpPr>
          <p:cNvPr id="3" name="Rectangle 2"/>
          <p:cNvSpPr/>
          <p:nvPr/>
        </p:nvSpPr>
        <p:spPr>
          <a:xfrm>
            <a:off x="7247061" y="3123668"/>
            <a:ext cx="449162" cy="1107996"/>
          </a:xfrm>
          <a:prstGeom prst="rect">
            <a:avLst/>
          </a:prstGeom>
        </p:spPr>
        <p:txBody>
          <a:bodyPr wrap="none">
            <a:spAutoFit/>
          </a:bodyPr>
          <a:lstStyle/>
          <a:p>
            <a:pPr algn="ctr"/>
            <a:r>
              <a:rPr lang="en-US" sz="6600" dirty="0">
                <a:latin typeface="Perpetua" panose="02020502060401020303" pitchFamily="18" charset="0"/>
              </a:rPr>
              <a:t>”</a:t>
            </a:r>
          </a:p>
        </p:txBody>
      </p:sp>
      <p:pic>
        <p:nvPicPr>
          <p:cNvPr id="13" name="Picture 12"/>
          <p:cNvPicPr>
            <a:picLocks noChangeAspect="1"/>
          </p:cNvPicPr>
          <p:nvPr/>
        </p:nvPicPr>
        <p:blipFill>
          <a:blip r:embed="rId3"/>
          <a:stretch>
            <a:fillRect/>
          </a:stretch>
        </p:blipFill>
        <p:spPr>
          <a:xfrm>
            <a:off x="9343595" y="1713941"/>
            <a:ext cx="2908520" cy="5290636"/>
          </a:xfrm>
          <a:prstGeom prst="rect">
            <a:avLst/>
          </a:prstGeom>
        </p:spPr>
      </p:pic>
      <p:sp>
        <p:nvSpPr>
          <p:cNvPr id="15" name="Title 2"/>
          <p:cNvSpPr txBox="1">
            <a:spLocks/>
          </p:cNvSpPr>
          <p:nvPr/>
        </p:nvSpPr>
        <p:spPr>
          <a:xfrm>
            <a:off x="274639" y="295274"/>
            <a:ext cx="11889564" cy="917575"/>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fr-FR" dirty="0" smtClean="0"/>
              <a:t>Machine Learning</a:t>
            </a:r>
            <a:endParaRPr lang="fr-FR" dirty="0"/>
          </a:p>
        </p:txBody>
      </p:sp>
    </p:spTree>
    <p:extLst>
      <p:ext uri="{BB962C8B-B14F-4D97-AF65-F5344CB8AC3E}">
        <p14:creationId xmlns:p14="http://schemas.microsoft.com/office/powerpoint/2010/main" val="3417484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10000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750" fill="hold"/>
                                        <p:tgtEl>
                                          <p:spTgt spid="14"/>
                                        </p:tgtEl>
                                        <p:attrNameLst>
                                          <p:attrName>ppt_x</p:attrName>
                                        </p:attrNameLst>
                                      </p:cBhvr>
                                      <p:tavLst>
                                        <p:tav tm="0">
                                          <p:val>
                                            <p:strVal val="0-#ppt_w/2"/>
                                          </p:val>
                                        </p:tav>
                                        <p:tav tm="100000">
                                          <p:val>
                                            <p:strVal val="#ppt_x"/>
                                          </p:val>
                                        </p:tav>
                                      </p:tavLst>
                                    </p:anim>
                                    <p:anim calcmode="lin" valueType="num">
                                      <p:cBhvr additive="base">
                                        <p:cTn id="13"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Rectangle 254"/>
          <p:cNvSpPr/>
          <p:nvPr/>
        </p:nvSpPr>
        <p:spPr bwMode="auto">
          <a:xfrm>
            <a:off x="282919" y="1416318"/>
            <a:ext cx="2755319" cy="419444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82880" rIns="182880" bIns="182880" anchor="t"/>
          <a:lstStyle/>
          <a:p>
            <a:pPr>
              <a:lnSpc>
                <a:spcPct val="90000"/>
              </a:lnSpc>
              <a:defRPr/>
            </a:pPr>
            <a:r>
              <a:rPr lang="en-US" sz="2400" dirty="0" smtClean="0">
                <a:gradFill>
                  <a:gsLst>
                    <a:gs pos="2917">
                      <a:schemeClr val="bg1"/>
                    </a:gs>
                    <a:gs pos="30000">
                      <a:schemeClr val="bg1"/>
                    </a:gs>
                  </a:gsLst>
                  <a:lin ang="5400000" scaled="0"/>
                </a:gradFill>
                <a:latin typeface="Segoe UI Light"/>
                <a:ea typeface="MS PGothic" panose="020B0600070205080204" pitchFamily="34" charset="-128"/>
                <a:cs typeface="Segoe UI Light"/>
              </a:rPr>
              <a:t>Data</a:t>
            </a:r>
            <a:endParaRPr lang="en-US" sz="2400" dirty="0">
              <a:gradFill>
                <a:gsLst>
                  <a:gs pos="2917">
                    <a:schemeClr val="bg1"/>
                  </a:gs>
                  <a:gs pos="30000">
                    <a:schemeClr val="bg1"/>
                  </a:gs>
                </a:gsLst>
                <a:lin ang="5400000" scaled="0"/>
              </a:gradFill>
              <a:latin typeface="Segoe UI Light"/>
              <a:ea typeface="MS PGothic" panose="020B0600070205080204" pitchFamily="34" charset="-128"/>
              <a:cs typeface="Segoe UI Light"/>
            </a:endParaRPr>
          </a:p>
        </p:txBody>
      </p:sp>
      <p:sp>
        <p:nvSpPr>
          <p:cNvPr id="195" name="Rectangle 194"/>
          <p:cNvSpPr/>
          <p:nvPr/>
        </p:nvSpPr>
        <p:spPr bwMode="auto">
          <a:xfrm>
            <a:off x="3037515" y="1415550"/>
            <a:ext cx="6062494" cy="419591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82880" rIns="182880" bIns="182880" anchor="t"/>
          <a:lstStyle/>
          <a:p>
            <a:pPr>
              <a:lnSpc>
                <a:spcPct val="90000"/>
              </a:lnSpc>
              <a:defRPr/>
            </a:pPr>
            <a:r>
              <a:rPr lang="fr-FR" sz="2400" dirty="0" smtClean="0">
                <a:gradFill>
                  <a:gsLst>
                    <a:gs pos="2917">
                      <a:schemeClr val="bg1"/>
                    </a:gs>
                    <a:gs pos="30000">
                      <a:schemeClr val="bg1"/>
                    </a:gs>
                  </a:gsLst>
                  <a:lin ang="5400000" scaled="0"/>
                </a:gradFill>
                <a:latin typeface="Segoe UI Light"/>
                <a:ea typeface="MS PGothic" panose="020B0600070205080204" pitchFamily="34" charset="-128"/>
                <a:cs typeface="Segoe UI Light"/>
              </a:rPr>
              <a:t>Microsoft Azure Machine Learning</a:t>
            </a:r>
          </a:p>
          <a:p>
            <a:pPr>
              <a:lnSpc>
                <a:spcPct val="90000"/>
              </a:lnSpc>
              <a:defRPr/>
            </a:pPr>
            <a:r>
              <a:rPr lang="fr-FR" sz="1600" dirty="0" smtClean="0">
                <a:gradFill>
                  <a:gsLst>
                    <a:gs pos="2917">
                      <a:schemeClr val="bg1"/>
                    </a:gs>
                    <a:gs pos="30000">
                      <a:schemeClr val="bg1"/>
                    </a:gs>
                  </a:gsLst>
                  <a:lin ang="5400000" scaled="0"/>
                </a:gradFill>
                <a:latin typeface="Segoe UI" panose="020B0502040204020203" pitchFamily="34" charset="0"/>
                <a:ea typeface="Segoe UI" panose="020B0502040204020203" pitchFamily="34" charset="0"/>
                <a:cs typeface="Segoe UI" panose="020B0502040204020203" pitchFamily="34" charset="0"/>
              </a:rPr>
              <a:t>Des données au web service en quelques </a:t>
            </a:r>
            <a:r>
              <a:rPr lang="fr-FR" sz="1600" dirty="0" smtClean="0">
                <a:gradFill>
                  <a:gsLst>
                    <a:gs pos="2917">
                      <a:schemeClr val="bg1"/>
                    </a:gs>
                    <a:gs pos="30000">
                      <a:schemeClr val="bg1"/>
                    </a:gs>
                  </a:gsLst>
                  <a:lin ang="5400000" scaled="0"/>
                </a:gradFill>
                <a:latin typeface="Segoe UI" panose="020B0502040204020203" pitchFamily="34" charset="0"/>
                <a:ea typeface="Segoe UI" panose="020B0502040204020203" pitchFamily="34" charset="0"/>
                <a:cs typeface="Segoe UI" panose="020B0502040204020203" pitchFamily="34" charset="0"/>
              </a:rPr>
              <a:t>minutes </a:t>
            </a:r>
            <a:endParaRPr lang="fr-FR" sz="1600" dirty="0">
              <a:gradFill>
                <a:gsLst>
                  <a:gs pos="2917">
                    <a:schemeClr val="bg1"/>
                  </a:gs>
                  <a:gs pos="30000">
                    <a:schemeClr val="bg1"/>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36" name="Rectangle 135"/>
          <p:cNvSpPr/>
          <p:nvPr/>
        </p:nvSpPr>
        <p:spPr bwMode="auto">
          <a:xfrm>
            <a:off x="9099286" y="1416318"/>
            <a:ext cx="2755319" cy="419444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82880" rIns="182854" bIns="182880" anchor="t"/>
          <a:lstStyle/>
          <a:p>
            <a:pPr defTabSz="1057275">
              <a:lnSpc>
                <a:spcPct val="90000"/>
              </a:lnSpc>
              <a:defRPr/>
            </a:pPr>
            <a:r>
              <a:rPr lang="en-US" sz="2400" dirty="0" smtClean="0">
                <a:gradFill>
                  <a:gsLst>
                    <a:gs pos="2917">
                      <a:schemeClr val="bg1"/>
                    </a:gs>
                    <a:gs pos="30000">
                      <a:schemeClr val="bg1"/>
                    </a:gs>
                  </a:gsLst>
                  <a:lin ang="5400000" scaled="0"/>
                </a:gradFill>
                <a:latin typeface="Segoe UI Light"/>
                <a:ea typeface="MS PGothic" panose="020B0600070205080204" pitchFamily="34" charset="-128"/>
                <a:cs typeface="Segoe UI Light"/>
              </a:rPr>
              <a:t>Clients</a:t>
            </a:r>
          </a:p>
          <a:p>
            <a:pPr defTabSz="1057275">
              <a:lnSpc>
                <a:spcPct val="90000"/>
              </a:lnSpc>
              <a:defRPr/>
            </a:pPr>
            <a:r>
              <a:rPr lang="en-US" sz="1600" dirty="0" smtClean="0">
                <a:gradFill>
                  <a:gsLst>
                    <a:gs pos="2917">
                      <a:schemeClr val="bg1"/>
                    </a:gs>
                    <a:gs pos="30000">
                      <a:schemeClr val="bg1"/>
                    </a:gs>
                  </a:gsLst>
                  <a:lin ang="5400000" scaled="0"/>
                </a:gradFill>
                <a:latin typeface="Segoe UI" panose="020B0502040204020203" pitchFamily="34" charset="0"/>
                <a:ea typeface="Segoe UI" panose="020B0502040204020203" pitchFamily="34" charset="0"/>
                <a:cs typeface="Segoe UI" panose="020B0502040204020203" pitchFamily="34" charset="0"/>
              </a:rPr>
              <a:t>Devices, Applications, Dashboards</a:t>
            </a:r>
            <a:endParaRPr lang="en-US" sz="1600" dirty="0">
              <a:gradFill>
                <a:gsLst>
                  <a:gs pos="2917">
                    <a:schemeClr val="bg1"/>
                  </a:gs>
                  <a:gs pos="30000">
                    <a:schemeClr val="bg1"/>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33" name="Rectangle 32"/>
          <p:cNvSpPr/>
          <p:nvPr/>
        </p:nvSpPr>
        <p:spPr bwMode="auto">
          <a:xfrm>
            <a:off x="282920" y="5675897"/>
            <a:ext cx="11571685" cy="439104"/>
          </a:xfrm>
          <a:custGeom>
            <a:avLst/>
            <a:gdLst>
              <a:gd name="connsiteX0" fmla="*/ 0 w 11241480"/>
              <a:gd name="connsiteY0" fmla="*/ 0 h 329292"/>
              <a:gd name="connsiteX1" fmla="*/ 11241480 w 11241480"/>
              <a:gd name="connsiteY1" fmla="*/ 0 h 329292"/>
              <a:gd name="connsiteX2" fmla="*/ 11241480 w 11241480"/>
              <a:gd name="connsiteY2" fmla="*/ 329292 h 329292"/>
              <a:gd name="connsiteX3" fmla="*/ 0 w 11241480"/>
              <a:gd name="connsiteY3" fmla="*/ 329292 h 329292"/>
              <a:gd name="connsiteX4" fmla="*/ 0 w 11241480"/>
              <a:gd name="connsiteY4" fmla="*/ 0 h 329292"/>
              <a:gd name="connsiteX0" fmla="*/ 0 w 11241480"/>
              <a:gd name="connsiteY0" fmla="*/ 0 h 329292"/>
              <a:gd name="connsiteX1" fmla="*/ 11241480 w 11241480"/>
              <a:gd name="connsiteY1" fmla="*/ 0 h 329292"/>
              <a:gd name="connsiteX2" fmla="*/ 11229721 w 11241480"/>
              <a:gd name="connsiteY2" fmla="*/ 164646 h 329292"/>
              <a:gd name="connsiteX3" fmla="*/ 11241480 w 11241480"/>
              <a:gd name="connsiteY3" fmla="*/ 329292 h 329292"/>
              <a:gd name="connsiteX4" fmla="*/ 0 w 11241480"/>
              <a:gd name="connsiteY4" fmla="*/ 329292 h 329292"/>
              <a:gd name="connsiteX5" fmla="*/ 0 w 11241480"/>
              <a:gd name="connsiteY5" fmla="*/ 0 h 329292"/>
              <a:gd name="connsiteX0" fmla="*/ 0 w 11417863"/>
              <a:gd name="connsiteY0" fmla="*/ 0 h 329292"/>
              <a:gd name="connsiteX1" fmla="*/ 11241480 w 11417863"/>
              <a:gd name="connsiteY1" fmla="*/ 0 h 329292"/>
              <a:gd name="connsiteX2" fmla="*/ 11417863 w 11417863"/>
              <a:gd name="connsiteY2" fmla="*/ 164646 h 329292"/>
              <a:gd name="connsiteX3" fmla="*/ 11241480 w 11417863"/>
              <a:gd name="connsiteY3" fmla="*/ 329292 h 329292"/>
              <a:gd name="connsiteX4" fmla="*/ 0 w 11417863"/>
              <a:gd name="connsiteY4" fmla="*/ 329292 h 329292"/>
              <a:gd name="connsiteX5" fmla="*/ 0 w 11417863"/>
              <a:gd name="connsiteY5" fmla="*/ 0 h 329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17863" h="329292">
                <a:moveTo>
                  <a:pt x="0" y="0"/>
                </a:moveTo>
                <a:lnTo>
                  <a:pt x="11241480" y="0"/>
                </a:lnTo>
                <a:lnTo>
                  <a:pt x="11417863" y="164646"/>
                </a:lnTo>
                <a:lnTo>
                  <a:pt x="11241480" y="329292"/>
                </a:lnTo>
                <a:lnTo>
                  <a:pt x="0" y="329292"/>
                </a:lnTo>
                <a:lnTo>
                  <a:pt x="0" y="0"/>
                </a:lnTo>
                <a:close/>
              </a:path>
            </a:pathLst>
          </a:cu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000" b="1" dirty="0">
              <a:solidFill>
                <a:schemeClr val="tx2"/>
              </a:solidFill>
              <a:latin typeface="+mj-lt"/>
              <a:ea typeface="Segoe UI" pitchFamily="34" charset="0"/>
              <a:cs typeface="Segoe UI" pitchFamily="34" charset="0"/>
            </a:endParaRPr>
          </a:p>
        </p:txBody>
      </p:sp>
      <p:sp>
        <p:nvSpPr>
          <p:cNvPr id="144" name="Rectangle 143"/>
          <p:cNvSpPr/>
          <p:nvPr/>
        </p:nvSpPr>
        <p:spPr>
          <a:xfrm>
            <a:off x="425498" y="5738563"/>
            <a:ext cx="2344671" cy="307648"/>
          </a:xfrm>
          <a:prstGeom prst="rect">
            <a:avLst/>
          </a:prstGeom>
        </p:spPr>
        <p:txBody>
          <a:bodyPr wrap="square" anchor="ctr">
            <a:spAutoFit/>
          </a:bodyPr>
          <a:lstStyle/>
          <a:p>
            <a:pPr algn="ctr" defTabSz="914224"/>
            <a:r>
              <a:rPr lang="en-US" sz="1399" b="1" dirty="0" err="1" smtClean="0">
                <a:ea typeface="Calibri" panose="020F0502020204030204" pitchFamily="34" charset="0"/>
              </a:rPr>
              <a:t>Problématique</a:t>
            </a:r>
            <a:r>
              <a:rPr lang="en-US" sz="1399" b="1" dirty="0" smtClean="0">
                <a:ea typeface="Calibri" panose="020F0502020204030204" pitchFamily="34" charset="0"/>
              </a:rPr>
              <a:t> métier</a:t>
            </a:r>
            <a:endParaRPr lang="en-US" sz="1399" b="1" dirty="0">
              <a:ea typeface="Calibri" panose="020F0502020204030204" pitchFamily="34" charset="0"/>
            </a:endParaRPr>
          </a:p>
        </p:txBody>
      </p:sp>
      <p:sp>
        <p:nvSpPr>
          <p:cNvPr id="145" name="Rectangle 144"/>
          <p:cNvSpPr/>
          <p:nvPr/>
        </p:nvSpPr>
        <p:spPr>
          <a:xfrm>
            <a:off x="9718307" y="5738563"/>
            <a:ext cx="1789479" cy="313772"/>
          </a:xfrm>
          <a:prstGeom prst="rect">
            <a:avLst/>
          </a:prstGeom>
        </p:spPr>
        <p:txBody>
          <a:bodyPr wrap="square" anchor="ctr">
            <a:spAutoFit/>
          </a:bodyPr>
          <a:lstStyle/>
          <a:p>
            <a:pPr algn="ctr" defTabSz="914224"/>
            <a:r>
              <a:rPr lang="en-US" sz="1399" b="1" dirty="0" err="1" smtClean="0">
                <a:ea typeface="Calibri" panose="020F0502020204030204" pitchFamily="34" charset="0"/>
              </a:rPr>
              <a:t>Valeur</a:t>
            </a:r>
            <a:r>
              <a:rPr lang="en-US" sz="1399" b="1" dirty="0" smtClean="0">
                <a:ea typeface="Calibri" panose="020F0502020204030204" pitchFamily="34" charset="0"/>
              </a:rPr>
              <a:t> Métier</a:t>
            </a:r>
            <a:endParaRPr lang="en-US" sz="1399" b="1" dirty="0">
              <a:ea typeface="Calibri" panose="020F0502020204030204" pitchFamily="34" charset="0"/>
            </a:endParaRPr>
          </a:p>
        </p:txBody>
      </p:sp>
      <p:sp>
        <p:nvSpPr>
          <p:cNvPr id="146" name="Rectangle 145"/>
          <p:cNvSpPr/>
          <p:nvPr/>
        </p:nvSpPr>
        <p:spPr>
          <a:xfrm>
            <a:off x="3504401" y="5734150"/>
            <a:ext cx="1789479" cy="313772"/>
          </a:xfrm>
          <a:prstGeom prst="rect">
            <a:avLst/>
          </a:prstGeom>
        </p:spPr>
        <p:txBody>
          <a:bodyPr wrap="square" anchor="ctr">
            <a:spAutoFit/>
          </a:bodyPr>
          <a:lstStyle/>
          <a:p>
            <a:pPr algn="ctr" defTabSz="914224"/>
            <a:r>
              <a:rPr lang="en-US" sz="1399" b="1" dirty="0" err="1" smtClean="0">
                <a:ea typeface="Calibri" panose="020F0502020204030204" pitchFamily="34" charset="0"/>
              </a:rPr>
              <a:t>Modélisation</a:t>
            </a:r>
            <a:endParaRPr lang="en-US" sz="1399" b="1" dirty="0">
              <a:ea typeface="Calibri" panose="020F0502020204030204" pitchFamily="34" charset="0"/>
            </a:endParaRPr>
          </a:p>
        </p:txBody>
      </p:sp>
      <p:sp>
        <p:nvSpPr>
          <p:cNvPr id="147" name="Rectangle 146"/>
          <p:cNvSpPr/>
          <p:nvPr/>
        </p:nvSpPr>
        <p:spPr>
          <a:xfrm>
            <a:off x="7069883" y="5738563"/>
            <a:ext cx="1789479" cy="313772"/>
          </a:xfrm>
          <a:prstGeom prst="rect">
            <a:avLst/>
          </a:prstGeom>
        </p:spPr>
        <p:txBody>
          <a:bodyPr wrap="square" anchor="ctr">
            <a:spAutoFit/>
          </a:bodyPr>
          <a:lstStyle/>
          <a:p>
            <a:pPr algn="ctr" defTabSz="914224"/>
            <a:r>
              <a:rPr lang="fr-FR" sz="1399" b="1" dirty="0" smtClean="0">
                <a:ea typeface="Calibri" panose="020F0502020204030204" pitchFamily="34" charset="0"/>
              </a:rPr>
              <a:t>Déploiement</a:t>
            </a:r>
            <a:endParaRPr lang="fr-FR" sz="1399" b="1" dirty="0">
              <a:ea typeface="Calibri" panose="020F0502020204030204" pitchFamily="34" charset="0"/>
            </a:endParaRPr>
          </a:p>
        </p:txBody>
      </p:sp>
      <p:sp>
        <p:nvSpPr>
          <p:cNvPr id="135" name="Title 2"/>
          <p:cNvSpPr txBox="1">
            <a:spLocks/>
          </p:cNvSpPr>
          <p:nvPr/>
        </p:nvSpPr>
        <p:spPr>
          <a:xfrm>
            <a:off x="311789" y="157476"/>
            <a:ext cx="11888787" cy="980208"/>
          </a:xfrm>
          <a:prstGeom prst="rect">
            <a:avLst/>
          </a:prstGeom>
        </p:spPr>
        <p:txBody>
          <a:bodyPr vert="horz" lIns="91440" tIns="45720" rIns="91440" bIns="45720" rtlCol="0" anchor="t">
            <a:noAutofit/>
          </a:bodyPr>
          <a:lstStyle>
            <a:lvl1pPr algn="l" defTabSz="932597" rtl="0" eaLnBrk="1" latinLnBrk="0" hangingPunct="1">
              <a:lnSpc>
                <a:spcPct val="90000"/>
              </a:lnSpc>
              <a:spcBef>
                <a:spcPct val="0"/>
              </a:spcBef>
              <a:buNone/>
              <a:defRPr sz="5507" kern="1200">
                <a:solidFill>
                  <a:schemeClr val="bg1"/>
                </a:solidFill>
                <a:latin typeface="+mj-lt"/>
                <a:ea typeface="+mj-ea"/>
                <a:cs typeface="+mj-cs"/>
              </a:defRPr>
            </a:lvl1pPr>
          </a:lstStyle>
          <a:p>
            <a:r>
              <a:rPr lang="fr-FR" sz="4800" spc="-102" dirty="0" smtClean="0">
                <a:ln w="3175">
                  <a:noFill/>
                </a:ln>
                <a:gradFill>
                  <a:gsLst>
                    <a:gs pos="1250">
                      <a:schemeClr val="tx1"/>
                    </a:gs>
                    <a:gs pos="100000">
                      <a:schemeClr val="tx1"/>
                    </a:gs>
                  </a:gsLst>
                  <a:lin ang="5400000" scaled="0"/>
                </a:gradFill>
                <a:ea typeface="+mn-ea"/>
                <a:cs typeface="Segoe UI" pitchFamily="34" charset="0"/>
              </a:rPr>
              <a:t>Azure Machine Learning</a:t>
            </a:r>
            <a:r>
              <a:rPr lang="fr-FR" sz="5400" dirty="0" smtClean="0">
                <a:solidFill>
                  <a:srgbClr val="C00000"/>
                </a:solidFill>
              </a:rPr>
              <a:t/>
            </a:r>
            <a:br>
              <a:rPr lang="fr-FR" sz="5400" dirty="0" smtClean="0">
                <a:solidFill>
                  <a:srgbClr val="C00000"/>
                </a:solidFill>
              </a:rPr>
            </a:br>
            <a:r>
              <a:rPr lang="fr-FR" sz="2800" dirty="0" err="1" smtClean="0">
                <a:solidFill>
                  <a:schemeClr val="tx1"/>
                </a:solidFill>
              </a:rPr>
              <a:t>Analytics</a:t>
            </a:r>
            <a:r>
              <a:rPr lang="fr-FR" sz="2800" dirty="0" smtClean="0">
                <a:solidFill>
                  <a:schemeClr val="tx1"/>
                </a:solidFill>
              </a:rPr>
              <a:t> </a:t>
            </a:r>
            <a:r>
              <a:rPr lang="fr-FR" sz="2800" dirty="0">
                <a:solidFill>
                  <a:schemeClr val="tx1"/>
                </a:solidFill>
              </a:rPr>
              <a:t>avancés, </a:t>
            </a:r>
            <a:r>
              <a:rPr lang="fr-FR" sz="2800" dirty="0">
                <a:solidFill>
                  <a:schemeClr val="tx1"/>
                </a:solidFill>
              </a:rPr>
              <a:t>opérationnalisés</a:t>
            </a:r>
            <a:endParaRPr lang="fr-FR" sz="2800" dirty="0">
              <a:solidFill>
                <a:schemeClr val="tx1"/>
              </a:solidFill>
            </a:endParaRPr>
          </a:p>
        </p:txBody>
      </p:sp>
      <p:grpSp>
        <p:nvGrpSpPr>
          <p:cNvPr id="132" name="Group 131"/>
          <p:cNvGrpSpPr/>
          <p:nvPr/>
        </p:nvGrpSpPr>
        <p:grpSpPr>
          <a:xfrm>
            <a:off x="10283862" y="2625704"/>
            <a:ext cx="386167" cy="663393"/>
            <a:chOff x="9384608" y="3646196"/>
            <a:chExt cx="466344" cy="801128"/>
          </a:xfrm>
        </p:grpSpPr>
        <p:grpSp>
          <p:nvGrpSpPr>
            <p:cNvPr id="133" name="Group 132"/>
            <p:cNvGrpSpPr/>
            <p:nvPr/>
          </p:nvGrpSpPr>
          <p:grpSpPr>
            <a:xfrm>
              <a:off x="9384608" y="3646196"/>
              <a:ext cx="466344" cy="801128"/>
              <a:chOff x="9384608" y="3646196"/>
              <a:chExt cx="466344" cy="801128"/>
            </a:xfrm>
          </p:grpSpPr>
          <p:sp>
            <p:nvSpPr>
              <p:cNvPr id="150" name="Freeform 10"/>
              <p:cNvSpPr>
                <a:spLocks/>
              </p:cNvSpPr>
              <p:nvPr/>
            </p:nvSpPr>
            <p:spPr bwMode="auto">
              <a:xfrm>
                <a:off x="9384608" y="3646196"/>
                <a:ext cx="466344" cy="801128"/>
              </a:xfrm>
              <a:custGeom>
                <a:avLst/>
                <a:gdLst>
                  <a:gd name="T0" fmla="*/ 172 w 184"/>
                  <a:gd name="T1" fmla="*/ 0 h 314"/>
                  <a:gd name="T2" fmla="*/ 12 w 184"/>
                  <a:gd name="T3" fmla="*/ 0 h 314"/>
                  <a:gd name="T4" fmla="*/ 0 w 184"/>
                  <a:gd name="T5" fmla="*/ 12 h 314"/>
                  <a:gd name="T6" fmla="*/ 0 w 184"/>
                  <a:gd name="T7" fmla="*/ 302 h 314"/>
                  <a:gd name="T8" fmla="*/ 12 w 184"/>
                  <a:gd name="T9" fmla="*/ 314 h 314"/>
                  <a:gd name="T10" fmla="*/ 172 w 184"/>
                  <a:gd name="T11" fmla="*/ 314 h 314"/>
                  <a:gd name="T12" fmla="*/ 184 w 184"/>
                  <a:gd name="T13" fmla="*/ 302 h 314"/>
                  <a:gd name="T14" fmla="*/ 184 w 184"/>
                  <a:gd name="T15" fmla="*/ 12 h 314"/>
                  <a:gd name="T16" fmla="*/ 172 w 184"/>
                  <a:gd name="T1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314">
                    <a:moveTo>
                      <a:pt x="172" y="0"/>
                    </a:moveTo>
                    <a:cubicBezTo>
                      <a:pt x="12" y="0"/>
                      <a:pt x="12" y="0"/>
                      <a:pt x="12" y="0"/>
                    </a:cubicBezTo>
                    <a:cubicBezTo>
                      <a:pt x="6" y="0"/>
                      <a:pt x="0" y="5"/>
                      <a:pt x="0" y="12"/>
                    </a:cubicBezTo>
                    <a:cubicBezTo>
                      <a:pt x="0" y="302"/>
                      <a:pt x="0" y="302"/>
                      <a:pt x="0" y="302"/>
                    </a:cubicBezTo>
                    <a:cubicBezTo>
                      <a:pt x="0" y="308"/>
                      <a:pt x="6" y="314"/>
                      <a:pt x="12" y="314"/>
                    </a:cubicBezTo>
                    <a:cubicBezTo>
                      <a:pt x="172" y="314"/>
                      <a:pt x="172" y="314"/>
                      <a:pt x="172" y="314"/>
                    </a:cubicBezTo>
                    <a:cubicBezTo>
                      <a:pt x="178" y="314"/>
                      <a:pt x="184" y="308"/>
                      <a:pt x="184" y="302"/>
                    </a:cubicBezTo>
                    <a:cubicBezTo>
                      <a:pt x="184" y="12"/>
                      <a:pt x="184" y="12"/>
                      <a:pt x="184" y="12"/>
                    </a:cubicBezTo>
                    <a:cubicBezTo>
                      <a:pt x="184" y="5"/>
                      <a:pt x="178" y="0"/>
                      <a:pt x="172" y="0"/>
                    </a:cubicBezTo>
                  </a:path>
                </a:pathLst>
              </a:custGeom>
              <a:solidFill>
                <a:schemeClr val="bg1"/>
              </a:solidFill>
              <a:ln>
                <a:noFill/>
              </a:ln>
              <a:extLst/>
            </p:spPr>
            <p:txBody>
              <a:bodyPr vert="horz" wrap="square" lIns="91427" tIns="45713" rIns="91427" bIns="45713" numCol="1" anchor="t" anchorCtr="0" compatLnSpc="1">
                <a:prstTxWarp prst="textNoShape">
                  <a:avLst/>
                </a:prstTxWarp>
              </a:bodyPr>
              <a:lstStyle/>
              <a:p>
                <a:endParaRPr lang="en-US" dirty="0"/>
              </a:p>
            </p:txBody>
          </p:sp>
          <p:sp>
            <p:nvSpPr>
              <p:cNvPr id="151" name="Rectangle 11"/>
              <p:cNvSpPr>
                <a:spLocks noChangeArrowheads="1"/>
              </p:cNvSpPr>
              <p:nvPr/>
            </p:nvSpPr>
            <p:spPr bwMode="auto">
              <a:xfrm>
                <a:off x="9430600" y="3692189"/>
                <a:ext cx="374359" cy="629993"/>
              </a:xfrm>
              <a:prstGeom prst="rect">
                <a:avLst/>
              </a:prstGeom>
              <a:solidFill>
                <a:schemeClr val="accent3"/>
              </a:solidFill>
              <a:ln>
                <a:noFill/>
              </a:ln>
              <a:extLst/>
            </p:spPr>
            <p:txBody>
              <a:bodyPr vert="horz" wrap="square" lIns="91427" tIns="45713" rIns="91427" bIns="45713" numCol="1" anchor="t" anchorCtr="0" compatLnSpc="1">
                <a:prstTxWarp prst="textNoShape">
                  <a:avLst/>
                </a:prstTxWarp>
              </a:bodyPr>
              <a:lstStyle/>
              <a:p>
                <a:endParaRPr lang="en-US" dirty="0"/>
              </a:p>
            </p:txBody>
          </p:sp>
          <p:grpSp>
            <p:nvGrpSpPr>
              <p:cNvPr id="153" name="Group 152"/>
              <p:cNvGrpSpPr/>
              <p:nvPr/>
            </p:nvGrpSpPr>
            <p:grpSpPr>
              <a:xfrm>
                <a:off x="9484650" y="3817383"/>
                <a:ext cx="268769" cy="458657"/>
                <a:chOff x="10365212" y="5859572"/>
                <a:chExt cx="483110" cy="660040"/>
              </a:xfrm>
              <a:solidFill>
                <a:schemeClr val="bg1"/>
              </a:solidFill>
            </p:grpSpPr>
            <p:sp>
              <p:nvSpPr>
                <p:cNvPr id="154" name="Rectangle 9"/>
                <p:cNvSpPr>
                  <a:spLocks noChangeArrowheads="1"/>
                </p:cNvSpPr>
                <p:nvPr/>
              </p:nvSpPr>
              <p:spPr bwMode="auto">
                <a:xfrm>
                  <a:off x="10631433" y="6241326"/>
                  <a:ext cx="83515" cy="27828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155" name="Freeform 11"/>
                <p:cNvSpPr>
                  <a:spLocks/>
                </p:cNvSpPr>
                <p:nvPr/>
              </p:nvSpPr>
              <p:spPr bwMode="auto">
                <a:xfrm>
                  <a:off x="10365212" y="6063340"/>
                  <a:ext cx="84051" cy="456272"/>
                </a:xfrm>
                <a:custGeom>
                  <a:avLst/>
                  <a:gdLst>
                    <a:gd name="T0" fmla="*/ 0 w 314"/>
                    <a:gd name="T1" fmla="*/ 0 h 1292"/>
                    <a:gd name="T2" fmla="*/ 0 w 314"/>
                    <a:gd name="T3" fmla="*/ 641 h 1292"/>
                    <a:gd name="T4" fmla="*/ 0 w 314"/>
                    <a:gd name="T5" fmla="*/ 1292 h 1292"/>
                    <a:gd name="T6" fmla="*/ 314 w 314"/>
                    <a:gd name="T7" fmla="*/ 1292 h 1292"/>
                    <a:gd name="T8" fmla="*/ 314 w 314"/>
                    <a:gd name="T9" fmla="*/ 537 h 1292"/>
                    <a:gd name="T10" fmla="*/ 314 w 314"/>
                    <a:gd name="T11" fmla="*/ 0 h 1292"/>
                    <a:gd name="T12" fmla="*/ 0 w 314"/>
                    <a:gd name="T13" fmla="*/ 0 h 1292"/>
                  </a:gdLst>
                  <a:ahLst/>
                  <a:cxnLst>
                    <a:cxn ang="0">
                      <a:pos x="T0" y="T1"/>
                    </a:cxn>
                    <a:cxn ang="0">
                      <a:pos x="T2" y="T3"/>
                    </a:cxn>
                    <a:cxn ang="0">
                      <a:pos x="T4" y="T5"/>
                    </a:cxn>
                    <a:cxn ang="0">
                      <a:pos x="T6" y="T7"/>
                    </a:cxn>
                    <a:cxn ang="0">
                      <a:pos x="T8" y="T9"/>
                    </a:cxn>
                    <a:cxn ang="0">
                      <a:pos x="T10" y="T11"/>
                    </a:cxn>
                    <a:cxn ang="0">
                      <a:pos x="T12" y="T13"/>
                    </a:cxn>
                  </a:cxnLst>
                  <a:rect l="0" t="0" r="r" b="b"/>
                  <a:pathLst>
                    <a:path w="314" h="1292">
                      <a:moveTo>
                        <a:pt x="0" y="0"/>
                      </a:moveTo>
                      <a:lnTo>
                        <a:pt x="0" y="641"/>
                      </a:lnTo>
                      <a:lnTo>
                        <a:pt x="0" y="1292"/>
                      </a:lnTo>
                      <a:lnTo>
                        <a:pt x="314" y="1292"/>
                      </a:lnTo>
                      <a:lnTo>
                        <a:pt x="314" y="537"/>
                      </a:lnTo>
                      <a:lnTo>
                        <a:pt x="314" y="0"/>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156" name="Freeform 12"/>
                <p:cNvSpPr>
                  <a:spLocks/>
                </p:cNvSpPr>
                <p:nvPr/>
              </p:nvSpPr>
              <p:spPr bwMode="auto">
                <a:xfrm>
                  <a:off x="10497994" y="5859572"/>
                  <a:ext cx="84051" cy="660040"/>
                </a:xfrm>
                <a:custGeom>
                  <a:avLst/>
                  <a:gdLst>
                    <a:gd name="T0" fmla="*/ 0 w 314"/>
                    <a:gd name="T1" fmla="*/ 0 h 1869"/>
                    <a:gd name="T2" fmla="*/ 0 w 314"/>
                    <a:gd name="T3" fmla="*/ 1093 h 1869"/>
                    <a:gd name="T4" fmla="*/ 0 w 314"/>
                    <a:gd name="T5" fmla="*/ 1869 h 1869"/>
                    <a:gd name="T6" fmla="*/ 314 w 314"/>
                    <a:gd name="T7" fmla="*/ 1869 h 1869"/>
                    <a:gd name="T8" fmla="*/ 314 w 314"/>
                    <a:gd name="T9" fmla="*/ 991 h 1869"/>
                    <a:gd name="T10" fmla="*/ 314 w 314"/>
                    <a:gd name="T11" fmla="*/ 0 h 1869"/>
                    <a:gd name="T12" fmla="*/ 0 w 314"/>
                    <a:gd name="T13" fmla="*/ 0 h 1869"/>
                  </a:gdLst>
                  <a:ahLst/>
                  <a:cxnLst>
                    <a:cxn ang="0">
                      <a:pos x="T0" y="T1"/>
                    </a:cxn>
                    <a:cxn ang="0">
                      <a:pos x="T2" y="T3"/>
                    </a:cxn>
                    <a:cxn ang="0">
                      <a:pos x="T4" y="T5"/>
                    </a:cxn>
                    <a:cxn ang="0">
                      <a:pos x="T6" y="T7"/>
                    </a:cxn>
                    <a:cxn ang="0">
                      <a:pos x="T8" y="T9"/>
                    </a:cxn>
                    <a:cxn ang="0">
                      <a:pos x="T10" y="T11"/>
                    </a:cxn>
                    <a:cxn ang="0">
                      <a:pos x="T12" y="T13"/>
                    </a:cxn>
                  </a:cxnLst>
                  <a:rect l="0" t="0" r="r" b="b"/>
                  <a:pathLst>
                    <a:path w="314" h="1869">
                      <a:moveTo>
                        <a:pt x="0" y="0"/>
                      </a:moveTo>
                      <a:lnTo>
                        <a:pt x="0" y="1093"/>
                      </a:lnTo>
                      <a:lnTo>
                        <a:pt x="0" y="1869"/>
                      </a:lnTo>
                      <a:lnTo>
                        <a:pt x="314" y="1869"/>
                      </a:lnTo>
                      <a:lnTo>
                        <a:pt x="314" y="991"/>
                      </a:lnTo>
                      <a:lnTo>
                        <a:pt x="314" y="0"/>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157" name="Freeform 13"/>
                <p:cNvSpPr>
                  <a:spLocks/>
                </p:cNvSpPr>
                <p:nvPr/>
              </p:nvSpPr>
              <p:spPr bwMode="auto">
                <a:xfrm>
                  <a:off x="10764271" y="6070049"/>
                  <a:ext cx="84051" cy="449561"/>
                </a:xfrm>
                <a:custGeom>
                  <a:avLst/>
                  <a:gdLst>
                    <a:gd name="T0" fmla="*/ 0 w 314"/>
                    <a:gd name="T1" fmla="*/ 0 h 1273"/>
                    <a:gd name="T2" fmla="*/ 0 w 314"/>
                    <a:gd name="T3" fmla="*/ 251 h 1273"/>
                    <a:gd name="T4" fmla="*/ 0 w 314"/>
                    <a:gd name="T5" fmla="*/ 1273 h 1273"/>
                    <a:gd name="T6" fmla="*/ 314 w 314"/>
                    <a:gd name="T7" fmla="*/ 1273 h 1273"/>
                    <a:gd name="T8" fmla="*/ 314 w 314"/>
                    <a:gd name="T9" fmla="*/ 149 h 1273"/>
                    <a:gd name="T10" fmla="*/ 314 w 314"/>
                    <a:gd name="T11" fmla="*/ 0 h 1273"/>
                    <a:gd name="T12" fmla="*/ 0 w 314"/>
                    <a:gd name="T13" fmla="*/ 0 h 1273"/>
                  </a:gdLst>
                  <a:ahLst/>
                  <a:cxnLst>
                    <a:cxn ang="0">
                      <a:pos x="T0" y="T1"/>
                    </a:cxn>
                    <a:cxn ang="0">
                      <a:pos x="T2" y="T3"/>
                    </a:cxn>
                    <a:cxn ang="0">
                      <a:pos x="T4" y="T5"/>
                    </a:cxn>
                    <a:cxn ang="0">
                      <a:pos x="T6" y="T7"/>
                    </a:cxn>
                    <a:cxn ang="0">
                      <a:pos x="T8" y="T9"/>
                    </a:cxn>
                    <a:cxn ang="0">
                      <a:pos x="T10" y="T11"/>
                    </a:cxn>
                    <a:cxn ang="0">
                      <a:pos x="T12" y="T13"/>
                    </a:cxn>
                  </a:cxnLst>
                  <a:rect l="0" t="0" r="r" b="b"/>
                  <a:pathLst>
                    <a:path w="314" h="1273">
                      <a:moveTo>
                        <a:pt x="0" y="0"/>
                      </a:moveTo>
                      <a:lnTo>
                        <a:pt x="0" y="251"/>
                      </a:lnTo>
                      <a:lnTo>
                        <a:pt x="0" y="1273"/>
                      </a:lnTo>
                      <a:lnTo>
                        <a:pt x="314" y="1273"/>
                      </a:lnTo>
                      <a:lnTo>
                        <a:pt x="314" y="149"/>
                      </a:lnTo>
                      <a:lnTo>
                        <a:pt x="314" y="0"/>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grpSp>
        </p:grpSp>
        <p:sp>
          <p:nvSpPr>
            <p:cNvPr id="134" name="Rectangle 12"/>
            <p:cNvSpPr>
              <a:spLocks noChangeArrowheads="1"/>
            </p:cNvSpPr>
            <p:nvPr/>
          </p:nvSpPr>
          <p:spPr bwMode="auto">
            <a:xfrm>
              <a:off x="9430600" y="3692189"/>
              <a:ext cx="374359" cy="6299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137" name="Freeform 13"/>
            <p:cNvSpPr>
              <a:spLocks/>
            </p:cNvSpPr>
            <p:nvPr/>
          </p:nvSpPr>
          <p:spPr bwMode="auto">
            <a:xfrm>
              <a:off x="9547187" y="4360686"/>
              <a:ext cx="141187" cy="18183"/>
            </a:xfrm>
            <a:custGeom>
              <a:avLst/>
              <a:gdLst>
                <a:gd name="T0" fmla="*/ 56 w 56"/>
                <a:gd name="T1" fmla="*/ 3 h 7"/>
                <a:gd name="T2" fmla="*/ 52 w 56"/>
                <a:gd name="T3" fmla="*/ 7 h 7"/>
                <a:gd name="T4" fmla="*/ 4 w 56"/>
                <a:gd name="T5" fmla="*/ 7 h 7"/>
                <a:gd name="T6" fmla="*/ 0 w 56"/>
                <a:gd name="T7" fmla="*/ 3 h 7"/>
                <a:gd name="T8" fmla="*/ 4 w 56"/>
                <a:gd name="T9" fmla="*/ 0 h 7"/>
                <a:gd name="T10" fmla="*/ 52 w 56"/>
                <a:gd name="T11" fmla="*/ 0 h 7"/>
                <a:gd name="T12" fmla="*/ 56 w 56"/>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56" h="7">
                  <a:moveTo>
                    <a:pt x="56" y="3"/>
                  </a:moveTo>
                  <a:cubicBezTo>
                    <a:pt x="56" y="5"/>
                    <a:pt x="54" y="7"/>
                    <a:pt x="52" y="7"/>
                  </a:cubicBezTo>
                  <a:cubicBezTo>
                    <a:pt x="4" y="7"/>
                    <a:pt x="4" y="7"/>
                    <a:pt x="4" y="7"/>
                  </a:cubicBezTo>
                  <a:cubicBezTo>
                    <a:pt x="2" y="7"/>
                    <a:pt x="0" y="5"/>
                    <a:pt x="0" y="3"/>
                  </a:cubicBezTo>
                  <a:cubicBezTo>
                    <a:pt x="0" y="1"/>
                    <a:pt x="2" y="0"/>
                    <a:pt x="4" y="0"/>
                  </a:cubicBezTo>
                  <a:cubicBezTo>
                    <a:pt x="52" y="0"/>
                    <a:pt x="52" y="0"/>
                    <a:pt x="52" y="0"/>
                  </a:cubicBezTo>
                  <a:cubicBezTo>
                    <a:pt x="54" y="0"/>
                    <a:pt x="56" y="1"/>
                    <a:pt x="56" y="3"/>
                  </a:cubicBezTo>
                  <a:close/>
                </a:path>
              </a:pathLst>
            </a:custGeom>
            <a:solidFill>
              <a:schemeClr val="accent3"/>
            </a:solidFill>
            <a:ln>
              <a:noFill/>
            </a:ln>
            <a:extLst/>
          </p:spPr>
          <p:txBody>
            <a:bodyPr vert="horz" wrap="square" lIns="91427" tIns="45713" rIns="91427" bIns="45713" numCol="1" anchor="t" anchorCtr="0" compatLnSpc="1">
              <a:prstTxWarp prst="textNoShape">
                <a:avLst/>
              </a:prstTxWarp>
            </a:bodyPr>
            <a:lstStyle/>
            <a:p>
              <a:endParaRPr lang="en-US" dirty="0"/>
            </a:p>
          </p:txBody>
        </p:sp>
        <p:sp>
          <p:nvSpPr>
            <p:cNvPr id="138" name="Rectangle 14"/>
            <p:cNvSpPr>
              <a:spLocks noChangeArrowheads="1"/>
            </p:cNvSpPr>
            <p:nvPr/>
          </p:nvSpPr>
          <p:spPr bwMode="auto">
            <a:xfrm>
              <a:off x="9430600" y="4322181"/>
              <a:ext cx="124073" cy="1070"/>
            </a:xfrm>
            <a:prstGeom prst="rect">
              <a:avLst/>
            </a:prstGeom>
            <a:solidFill>
              <a:srgbClr val="5C4768"/>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141" name="Freeform 15"/>
            <p:cNvSpPr>
              <a:spLocks/>
            </p:cNvSpPr>
            <p:nvPr/>
          </p:nvSpPr>
          <p:spPr bwMode="auto">
            <a:xfrm>
              <a:off x="9430600" y="4322181"/>
              <a:ext cx="124073" cy="0"/>
            </a:xfrm>
            <a:custGeom>
              <a:avLst/>
              <a:gdLst>
                <a:gd name="T0" fmla="*/ 116 w 116"/>
                <a:gd name="T1" fmla="*/ 0 w 116"/>
                <a:gd name="T2" fmla="*/ 0 w 116"/>
                <a:gd name="T3" fmla="*/ 116 w 116"/>
              </a:gdLst>
              <a:ahLst/>
              <a:cxnLst>
                <a:cxn ang="0">
                  <a:pos x="T0" y="0"/>
                </a:cxn>
                <a:cxn ang="0">
                  <a:pos x="T1" y="0"/>
                </a:cxn>
                <a:cxn ang="0">
                  <a:pos x="T2" y="0"/>
                </a:cxn>
                <a:cxn ang="0">
                  <a:pos x="T3" y="0"/>
                </a:cxn>
              </a:cxnLst>
              <a:rect l="0" t="0" r="r" b="b"/>
              <a:pathLst>
                <a:path w="116">
                  <a:moveTo>
                    <a:pt x="116" y="0"/>
                  </a:moveTo>
                  <a:lnTo>
                    <a:pt x="0" y="0"/>
                  </a:lnTo>
                  <a:lnTo>
                    <a:pt x="0" y="0"/>
                  </a:lnTo>
                  <a:lnTo>
                    <a:pt x="116"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142" name="Freeform 17"/>
            <p:cNvSpPr>
              <a:spLocks/>
            </p:cNvSpPr>
            <p:nvPr/>
          </p:nvSpPr>
          <p:spPr bwMode="auto">
            <a:xfrm>
              <a:off x="9430600" y="3692189"/>
              <a:ext cx="220337" cy="629993"/>
            </a:xfrm>
            <a:custGeom>
              <a:avLst/>
              <a:gdLst>
                <a:gd name="T0" fmla="*/ 206 w 206"/>
                <a:gd name="T1" fmla="*/ 0 h 589"/>
                <a:gd name="T2" fmla="*/ 0 w 206"/>
                <a:gd name="T3" fmla="*/ 0 h 589"/>
                <a:gd name="T4" fmla="*/ 0 w 206"/>
                <a:gd name="T5" fmla="*/ 589 h 589"/>
                <a:gd name="T6" fmla="*/ 116 w 206"/>
                <a:gd name="T7" fmla="*/ 589 h 589"/>
                <a:gd name="T8" fmla="*/ 206 w 206"/>
                <a:gd name="T9" fmla="*/ 0 h 589"/>
              </a:gdLst>
              <a:ahLst/>
              <a:cxnLst>
                <a:cxn ang="0">
                  <a:pos x="T0" y="T1"/>
                </a:cxn>
                <a:cxn ang="0">
                  <a:pos x="T2" y="T3"/>
                </a:cxn>
                <a:cxn ang="0">
                  <a:pos x="T4" y="T5"/>
                </a:cxn>
                <a:cxn ang="0">
                  <a:pos x="T6" y="T7"/>
                </a:cxn>
                <a:cxn ang="0">
                  <a:pos x="T8" y="T9"/>
                </a:cxn>
              </a:cxnLst>
              <a:rect l="0" t="0" r="r" b="b"/>
              <a:pathLst>
                <a:path w="206" h="589">
                  <a:moveTo>
                    <a:pt x="206" y="0"/>
                  </a:moveTo>
                  <a:lnTo>
                    <a:pt x="0" y="0"/>
                  </a:lnTo>
                  <a:lnTo>
                    <a:pt x="0" y="589"/>
                  </a:lnTo>
                  <a:lnTo>
                    <a:pt x="116" y="589"/>
                  </a:lnTo>
                  <a:lnTo>
                    <a:pt x="206"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grpSp>
      <p:grpSp>
        <p:nvGrpSpPr>
          <p:cNvPr id="158" name="Group 157"/>
          <p:cNvGrpSpPr/>
          <p:nvPr/>
        </p:nvGrpSpPr>
        <p:grpSpPr>
          <a:xfrm>
            <a:off x="9768971" y="3579899"/>
            <a:ext cx="1415948" cy="723501"/>
            <a:chOff x="9708797" y="4105152"/>
            <a:chExt cx="1709928" cy="873714"/>
          </a:xfrm>
        </p:grpSpPr>
        <p:grpSp>
          <p:nvGrpSpPr>
            <p:cNvPr id="160" name="Group 159"/>
            <p:cNvGrpSpPr/>
            <p:nvPr/>
          </p:nvGrpSpPr>
          <p:grpSpPr>
            <a:xfrm>
              <a:off x="9708797" y="4105152"/>
              <a:ext cx="1709928" cy="873714"/>
              <a:chOff x="13377563" y="2176438"/>
              <a:chExt cx="1709928" cy="873714"/>
            </a:xfrm>
          </p:grpSpPr>
          <p:sp>
            <p:nvSpPr>
              <p:cNvPr id="203" name="Freeform 5"/>
              <p:cNvSpPr>
                <a:spLocks/>
              </p:cNvSpPr>
              <p:nvPr/>
            </p:nvSpPr>
            <p:spPr bwMode="auto">
              <a:xfrm>
                <a:off x="13377563" y="2981404"/>
                <a:ext cx="1709928" cy="68748"/>
              </a:xfrm>
              <a:custGeom>
                <a:avLst/>
                <a:gdLst>
                  <a:gd name="T0" fmla="*/ 0 w 578"/>
                  <a:gd name="T1" fmla="*/ 6 h 23"/>
                  <a:gd name="T2" fmla="*/ 0 w 578"/>
                  <a:gd name="T3" fmla="*/ 11 h 23"/>
                  <a:gd name="T4" fmla="*/ 0 w 578"/>
                  <a:gd name="T5" fmla="*/ 12 h 23"/>
                  <a:gd name="T6" fmla="*/ 0 w 578"/>
                  <a:gd name="T7" fmla="*/ 12 h 23"/>
                  <a:gd name="T8" fmla="*/ 0 w 578"/>
                  <a:gd name="T9" fmla="*/ 13 h 23"/>
                  <a:gd name="T10" fmla="*/ 0 w 578"/>
                  <a:gd name="T11" fmla="*/ 14 h 23"/>
                  <a:gd name="T12" fmla="*/ 11 w 578"/>
                  <a:gd name="T13" fmla="*/ 23 h 23"/>
                  <a:gd name="T14" fmla="*/ 566 w 578"/>
                  <a:gd name="T15" fmla="*/ 23 h 23"/>
                  <a:gd name="T16" fmla="*/ 578 w 578"/>
                  <a:gd name="T17" fmla="*/ 15 h 23"/>
                  <a:gd name="T18" fmla="*/ 578 w 578"/>
                  <a:gd name="T19" fmla="*/ 14 h 23"/>
                  <a:gd name="T20" fmla="*/ 578 w 578"/>
                  <a:gd name="T21" fmla="*/ 6 h 23"/>
                  <a:gd name="T22" fmla="*/ 0 w 578"/>
                  <a:gd name="T23"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8" h="23">
                    <a:moveTo>
                      <a:pt x="0" y="6"/>
                    </a:moveTo>
                    <a:cubicBezTo>
                      <a:pt x="0" y="18"/>
                      <a:pt x="0" y="11"/>
                      <a:pt x="0" y="11"/>
                    </a:cubicBezTo>
                    <a:cubicBezTo>
                      <a:pt x="0" y="12"/>
                      <a:pt x="0" y="12"/>
                      <a:pt x="0" y="12"/>
                    </a:cubicBezTo>
                    <a:cubicBezTo>
                      <a:pt x="0" y="12"/>
                      <a:pt x="0" y="12"/>
                      <a:pt x="0" y="12"/>
                    </a:cubicBezTo>
                    <a:cubicBezTo>
                      <a:pt x="0" y="13"/>
                      <a:pt x="0" y="13"/>
                      <a:pt x="0" y="13"/>
                    </a:cubicBezTo>
                    <a:cubicBezTo>
                      <a:pt x="0" y="14"/>
                      <a:pt x="0" y="14"/>
                      <a:pt x="0" y="14"/>
                    </a:cubicBezTo>
                    <a:cubicBezTo>
                      <a:pt x="0" y="19"/>
                      <a:pt x="6" y="23"/>
                      <a:pt x="11" y="23"/>
                    </a:cubicBezTo>
                    <a:cubicBezTo>
                      <a:pt x="566" y="23"/>
                      <a:pt x="566" y="23"/>
                      <a:pt x="566" y="23"/>
                    </a:cubicBezTo>
                    <a:cubicBezTo>
                      <a:pt x="572" y="23"/>
                      <a:pt x="576" y="20"/>
                      <a:pt x="578" y="15"/>
                    </a:cubicBezTo>
                    <a:cubicBezTo>
                      <a:pt x="578" y="14"/>
                      <a:pt x="578" y="14"/>
                      <a:pt x="578" y="14"/>
                    </a:cubicBezTo>
                    <a:cubicBezTo>
                      <a:pt x="578" y="0"/>
                      <a:pt x="578" y="6"/>
                      <a:pt x="578" y="6"/>
                    </a:cubicBezTo>
                    <a:lnTo>
                      <a:pt x="0" y="6"/>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endParaRPr lang="en-US" dirty="0"/>
              </a:p>
            </p:txBody>
          </p:sp>
          <p:sp>
            <p:nvSpPr>
              <p:cNvPr id="204" name="Freeform 6"/>
              <p:cNvSpPr>
                <a:spLocks/>
              </p:cNvSpPr>
              <p:nvPr/>
            </p:nvSpPr>
            <p:spPr bwMode="auto">
              <a:xfrm>
                <a:off x="13593804" y="2176438"/>
                <a:ext cx="1277446" cy="828716"/>
              </a:xfrm>
              <a:custGeom>
                <a:avLst/>
                <a:gdLst>
                  <a:gd name="T0" fmla="*/ 15 w 432"/>
                  <a:gd name="T1" fmla="*/ 278 h 278"/>
                  <a:gd name="T2" fmla="*/ 418 w 432"/>
                  <a:gd name="T3" fmla="*/ 278 h 278"/>
                  <a:gd name="T4" fmla="*/ 432 w 432"/>
                  <a:gd name="T5" fmla="*/ 263 h 278"/>
                  <a:gd name="T6" fmla="*/ 432 w 432"/>
                  <a:gd name="T7" fmla="*/ 15 h 278"/>
                  <a:gd name="T8" fmla="*/ 418 w 432"/>
                  <a:gd name="T9" fmla="*/ 0 h 278"/>
                  <a:gd name="T10" fmla="*/ 15 w 432"/>
                  <a:gd name="T11" fmla="*/ 0 h 278"/>
                  <a:gd name="T12" fmla="*/ 0 w 432"/>
                  <a:gd name="T13" fmla="*/ 15 h 278"/>
                  <a:gd name="T14" fmla="*/ 0 w 432"/>
                  <a:gd name="T15" fmla="*/ 263 h 278"/>
                  <a:gd name="T16" fmla="*/ 15 w 432"/>
                  <a:gd name="T17"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2" h="278">
                    <a:moveTo>
                      <a:pt x="15" y="278"/>
                    </a:moveTo>
                    <a:cubicBezTo>
                      <a:pt x="418" y="278"/>
                      <a:pt x="418" y="278"/>
                      <a:pt x="418" y="278"/>
                    </a:cubicBezTo>
                    <a:cubicBezTo>
                      <a:pt x="427" y="278"/>
                      <a:pt x="432" y="272"/>
                      <a:pt x="432" y="263"/>
                    </a:cubicBezTo>
                    <a:cubicBezTo>
                      <a:pt x="432" y="15"/>
                      <a:pt x="432" y="15"/>
                      <a:pt x="432" y="15"/>
                    </a:cubicBezTo>
                    <a:cubicBezTo>
                      <a:pt x="432" y="6"/>
                      <a:pt x="427" y="0"/>
                      <a:pt x="418" y="0"/>
                    </a:cubicBezTo>
                    <a:cubicBezTo>
                      <a:pt x="15" y="0"/>
                      <a:pt x="15" y="0"/>
                      <a:pt x="15" y="0"/>
                    </a:cubicBezTo>
                    <a:cubicBezTo>
                      <a:pt x="8" y="0"/>
                      <a:pt x="0" y="6"/>
                      <a:pt x="0" y="15"/>
                    </a:cubicBezTo>
                    <a:cubicBezTo>
                      <a:pt x="0" y="263"/>
                      <a:pt x="0" y="263"/>
                      <a:pt x="0" y="263"/>
                    </a:cubicBezTo>
                    <a:cubicBezTo>
                      <a:pt x="0" y="272"/>
                      <a:pt x="8" y="278"/>
                      <a:pt x="15" y="278"/>
                    </a:cubicBezTo>
                  </a:path>
                </a:pathLst>
              </a:custGeom>
              <a:solidFill>
                <a:schemeClr val="bg1"/>
              </a:solidFill>
              <a:ln>
                <a:noFill/>
              </a:ln>
            </p:spPr>
            <p:txBody>
              <a:bodyPr vert="horz" wrap="square" lIns="91427" tIns="45713" rIns="91427" bIns="45713" numCol="1" anchor="t" anchorCtr="0" compatLnSpc="1">
                <a:prstTxWarp prst="textNoShape">
                  <a:avLst/>
                </a:prstTxWarp>
              </a:bodyPr>
              <a:lstStyle/>
              <a:p>
                <a:endParaRPr lang="en-US" dirty="0"/>
              </a:p>
            </p:txBody>
          </p:sp>
          <p:sp>
            <p:nvSpPr>
              <p:cNvPr id="205" name="Freeform 7"/>
              <p:cNvSpPr>
                <a:spLocks/>
              </p:cNvSpPr>
              <p:nvPr/>
            </p:nvSpPr>
            <p:spPr bwMode="auto">
              <a:xfrm>
                <a:off x="13650052" y="2223936"/>
                <a:ext cx="1167451" cy="727470"/>
              </a:xfrm>
              <a:custGeom>
                <a:avLst/>
                <a:gdLst>
                  <a:gd name="T0" fmla="*/ 0 w 395"/>
                  <a:gd name="T1" fmla="*/ 0 h 244"/>
                  <a:gd name="T2" fmla="*/ 395 w 395"/>
                  <a:gd name="T3" fmla="*/ 0 h 244"/>
                  <a:gd name="T4" fmla="*/ 395 w 395"/>
                  <a:gd name="T5" fmla="*/ 244 h 244"/>
                  <a:gd name="T6" fmla="*/ 0 w 395"/>
                  <a:gd name="T7" fmla="*/ 244 h 244"/>
                  <a:gd name="T8" fmla="*/ 0 w 395"/>
                  <a:gd name="T9" fmla="*/ 0 h 244"/>
                </a:gdLst>
                <a:ahLst/>
                <a:cxnLst>
                  <a:cxn ang="0">
                    <a:pos x="T0" y="T1"/>
                  </a:cxn>
                  <a:cxn ang="0">
                    <a:pos x="T2" y="T3"/>
                  </a:cxn>
                  <a:cxn ang="0">
                    <a:pos x="T4" y="T5"/>
                  </a:cxn>
                  <a:cxn ang="0">
                    <a:pos x="T6" y="T7"/>
                  </a:cxn>
                  <a:cxn ang="0">
                    <a:pos x="T8" y="T9"/>
                  </a:cxn>
                </a:cxnLst>
                <a:rect l="0" t="0" r="r" b="b"/>
                <a:pathLst>
                  <a:path w="395" h="244">
                    <a:moveTo>
                      <a:pt x="0" y="0"/>
                    </a:moveTo>
                    <a:cubicBezTo>
                      <a:pt x="395" y="0"/>
                      <a:pt x="395" y="0"/>
                      <a:pt x="395" y="0"/>
                    </a:cubicBezTo>
                    <a:cubicBezTo>
                      <a:pt x="395" y="244"/>
                      <a:pt x="395" y="244"/>
                      <a:pt x="395" y="244"/>
                    </a:cubicBezTo>
                    <a:cubicBezTo>
                      <a:pt x="0" y="244"/>
                      <a:pt x="0" y="244"/>
                      <a:pt x="0" y="244"/>
                    </a:cubicBezTo>
                    <a:cubicBezTo>
                      <a:pt x="0" y="0"/>
                      <a:pt x="0" y="0"/>
                      <a:pt x="0" y="0"/>
                    </a:cubicBezTo>
                  </a:path>
                </a:pathLst>
              </a:custGeom>
              <a:solidFill>
                <a:schemeClr val="accent3"/>
              </a:solidFill>
              <a:ln>
                <a:noFill/>
              </a:ln>
            </p:spPr>
            <p:txBody>
              <a:bodyPr vert="horz" wrap="square" lIns="91427" tIns="45713" rIns="91427" bIns="45713" numCol="1" anchor="t" anchorCtr="0" compatLnSpc="1">
                <a:prstTxWarp prst="textNoShape">
                  <a:avLst/>
                </a:prstTxWarp>
              </a:bodyPr>
              <a:lstStyle/>
              <a:p>
                <a:endParaRPr lang="en-US" dirty="0"/>
              </a:p>
            </p:txBody>
          </p:sp>
        </p:grpSp>
        <p:grpSp>
          <p:nvGrpSpPr>
            <p:cNvPr id="162" name="Group 1031"/>
            <p:cNvGrpSpPr>
              <a:grpSpLocks/>
            </p:cNvGrpSpPr>
            <p:nvPr/>
          </p:nvGrpSpPr>
          <p:grpSpPr bwMode="auto">
            <a:xfrm>
              <a:off x="10118108" y="4299632"/>
              <a:ext cx="923472" cy="460684"/>
              <a:chOff x="4841436" y="5510539"/>
              <a:chExt cx="1049696" cy="523224"/>
            </a:xfrm>
            <a:solidFill>
              <a:schemeClr val="bg1"/>
            </a:solidFill>
          </p:grpSpPr>
          <p:sp>
            <p:nvSpPr>
              <p:cNvPr id="164" name="Freeform 67"/>
              <p:cNvSpPr>
                <a:spLocks/>
              </p:cNvSpPr>
              <p:nvPr/>
            </p:nvSpPr>
            <p:spPr bwMode="auto">
              <a:xfrm>
                <a:off x="5030334" y="5852188"/>
                <a:ext cx="59777" cy="181575"/>
              </a:xfrm>
              <a:custGeom>
                <a:avLst/>
                <a:gdLst>
                  <a:gd name="T0" fmla="*/ 0 w 222"/>
                  <a:gd name="T1" fmla="*/ 0 h 674"/>
                  <a:gd name="T2" fmla="*/ 0 w 222"/>
                  <a:gd name="T3" fmla="*/ 135 h 674"/>
                  <a:gd name="T4" fmla="*/ 0 w 222"/>
                  <a:gd name="T5" fmla="*/ 674 h 674"/>
                  <a:gd name="T6" fmla="*/ 222 w 222"/>
                  <a:gd name="T7" fmla="*/ 674 h 674"/>
                  <a:gd name="T8" fmla="*/ 222 w 222"/>
                  <a:gd name="T9" fmla="*/ 29 h 674"/>
                  <a:gd name="T10" fmla="*/ 222 w 222"/>
                  <a:gd name="T11" fmla="*/ 0 h 674"/>
                  <a:gd name="T12" fmla="*/ 0 w 222"/>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222" h="674">
                    <a:moveTo>
                      <a:pt x="0" y="0"/>
                    </a:moveTo>
                    <a:lnTo>
                      <a:pt x="0" y="135"/>
                    </a:lnTo>
                    <a:lnTo>
                      <a:pt x="0" y="674"/>
                    </a:lnTo>
                    <a:lnTo>
                      <a:pt x="222" y="674"/>
                    </a:lnTo>
                    <a:lnTo>
                      <a:pt x="222" y="29"/>
                    </a:lnTo>
                    <a:lnTo>
                      <a:pt x="222" y="0"/>
                    </a:lnTo>
                    <a:lnTo>
                      <a:pt x="0" y="0"/>
                    </a:lnTo>
                    <a:close/>
                  </a:path>
                </a:pathLst>
              </a:custGeom>
              <a:grpFill/>
              <a:ln>
                <a:noFill/>
              </a:ln>
            </p:spPr>
            <p:txBody>
              <a:bodyPr/>
              <a:lstStyle/>
              <a:p>
                <a:pPr defTabSz="932509">
                  <a:defRPr/>
                </a:pPr>
                <a:endParaRPr lang="en-US" sz="1836" dirty="0"/>
              </a:p>
            </p:txBody>
          </p:sp>
          <p:sp>
            <p:nvSpPr>
              <p:cNvPr id="165" name="Freeform 68"/>
              <p:cNvSpPr>
                <a:spLocks/>
              </p:cNvSpPr>
              <p:nvPr/>
            </p:nvSpPr>
            <p:spPr bwMode="auto">
              <a:xfrm>
                <a:off x="5125978" y="5677779"/>
                <a:ext cx="59777" cy="355984"/>
              </a:xfrm>
              <a:custGeom>
                <a:avLst/>
                <a:gdLst>
                  <a:gd name="T0" fmla="*/ 0 w 223"/>
                  <a:gd name="T1" fmla="*/ 0 h 1319"/>
                  <a:gd name="T2" fmla="*/ 0 w 223"/>
                  <a:gd name="T3" fmla="*/ 652 h 1319"/>
                  <a:gd name="T4" fmla="*/ 0 w 223"/>
                  <a:gd name="T5" fmla="*/ 1319 h 1319"/>
                  <a:gd name="T6" fmla="*/ 223 w 223"/>
                  <a:gd name="T7" fmla="*/ 1319 h 1319"/>
                  <a:gd name="T8" fmla="*/ 223 w 223"/>
                  <a:gd name="T9" fmla="*/ 548 h 1319"/>
                  <a:gd name="T10" fmla="*/ 223 w 223"/>
                  <a:gd name="T11" fmla="*/ 0 h 1319"/>
                  <a:gd name="T12" fmla="*/ 0 w 223"/>
                  <a:gd name="T13" fmla="*/ 0 h 1319"/>
                </a:gdLst>
                <a:ahLst/>
                <a:cxnLst>
                  <a:cxn ang="0">
                    <a:pos x="T0" y="T1"/>
                  </a:cxn>
                  <a:cxn ang="0">
                    <a:pos x="T2" y="T3"/>
                  </a:cxn>
                  <a:cxn ang="0">
                    <a:pos x="T4" y="T5"/>
                  </a:cxn>
                  <a:cxn ang="0">
                    <a:pos x="T6" y="T7"/>
                  </a:cxn>
                  <a:cxn ang="0">
                    <a:pos x="T8" y="T9"/>
                  </a:cxn>
                  <a:cxn ang="0">
                    <a:pos x="T10" y="T11"/>
                  </a:cxn>
                  <a:cxn ang="0">
                    <a:pos x="T12" y="T13"/>
                  </a:cxn>
                </a:cxnLst>
                <a:rect l="0" t="0" r="r" b="b"/>
                <a:pathLst>
                  <a:path w="223" h="1319">
                    <a:moveTo>
                      <a:pt x="0" y="0"/>
                    </a:moveTo>
                    <a:lnTo>
                      <a:pt x="0" y="652"/>
                    </a:lnTo>
                    <a:lnTo>
                      <a:pt x="0" y="1319"/>
                    </a:lnTo>
                    <a:lnTo>
                      <a:pt x="223" y="1319"/>
                    </a:lnTo>
                    <a:lnTo>
                      <a:pt x="223" y="548"/>
                    </a:lnTo>
                    <a:lnTo>
                      <a:pt x="223" y="0"/>
                    </a:lnTo>
                    <a:lnTo>
                      <a:pt x="0" y="0"/>
                    </a:lnTo>
                    <a:close/>
                  </a:path>
                </a:pathLst>
              </a:custGeom>
              <a:grpFill/>
              <a:ln>
                <a:noFill/>
              </a:ln>
            </p:spPr>
            <p:txBody>
              <a:bodyPr/>
              <a:lstStyle/>
              <a:p>
                <a:pPr defTabSz="932509">
                  <a:defRPr/>
                </a:pPr>
                <a:endParaRPr lang="en-US" sz="1836" dirty="0"/>
              </a:p>
            </p:txBody>
          </p:sp>
          <p:sp>
            <p:nvSpPr>
              <p:cNvPr id="166" name="Freeform 69"/>
              <p:cNvSpPr>
                <a:spLocks/>
              </p:cNvSpPr>
              <p:nvPr/>
            </p:nvSpPr>
            <p:spPr bwMode="auto">
              <a:xfrm>
                <a:off x="5219231" y="5517707"/>
                <a:ext cx="62169" cy="516056"/>
              </a:xfrm>
              <a:custGeom>
                <a:avLst/>
                <a:gdLst>
                  <a:gd name="T0" fmla="*/ 0 w 223"/>
                  <a:gd name="T1" fmla="*/ 0 h 1909"/>
                  <a:gd name="T2" fmla="*/ 0 w 223"/>
                  <a:gd name="T3" fmla="*/ 1117 h 1909"/>
                  <a:gd name="T4" fmla="*/ 0 w 223"/>
                  <a:gd name="T5" fmla="*/ 1909 h 1909"/>
                  <a:gd name="T6" fmla="*/ 223 w 223"/>
                  <a:gd name="T7" fmla="*/ 1909 h 1909"/>
                  <a:gd name="T8" fmla="*/ 223 w 223"/>
                  <a:gd name="T9" fmla="*/ 1012 h 1909"/>
                  <a:gd name="T10" fmla="*/ 223 w 223"/>
                  <a:gd name="T11" fmla="*/ 0 h 1909"/>
                  <a:gd name="T12" fmla="*/ 0 w 223"/>
                  <a:gd name="T13" fmla="*/ 0 h 1909"/>
                </a:gdLst>
                <a:ahLst/>
                <a:cxnLst>
                  <a:cxn ang="0">
                    <a:pos x="T0" y="T1"/>
                  </a:cxn>
                  <a:cxn ang="0">
                    <a:pos x="T2" y="T3"/>
                  </a:cxn>
                  <a:cxn ang="0">
                    <a:pos x="T4" y="T5"/>
                  </a:cxn>
                  <a:cxn ang="0">
                    <a:pos x="T6" y="T7"/>
                  </a:cxn>
                  <a:cxn ang="0">
                    <a:pos x="T8" y="T9"/>
                  </a:cxn>
                  <a:cxn ang="0">
                    <a:pos x="T10" y="T11"/>
                  </a:cxn>
                  <a:cxn ang="0">
                    <a:pos x="T12" y="T13"/>
                  </a:cxn>
                </a:cxnLst>
                <a:rect l="0" t="0" r="r" b="b"/>
                <a:pathLst>
                  <a:path w="223" h="1909">
                    <a:moveTo>
                      <a:pt x="0" y="0"/>
                    </a:moveTo>
                    <a:lnTo>
                      <a:pt x="0" y="1117"/>
                    </a:lnTo>
                    <a:lnTo>
                      <a:pt x="0" y="1909"/>
                    </a:lnTo>
                    <a:lnTo>
                      <a:pt x="223" y="1909"/>
                    </a:lnTo>
                    <a:lnTo>
                      <a:pt x="223" y="1012"/>
                    </a:lnTo>
                    <a:lnTo>
                      <a:pt x="223" y="0"/>
                    </a:lnTo>
                    <a:lnTo>
                      <a:pt x="0" y="0"/>
                    </a:lnTo>
                    <a:close/>
                  </a:path>
                </a:pathLst>
              </a:custGeom>
              <a:grpFill/>
              <a:ln>
                <a:noFill/>
              </a:ln>
            </p:spPr>
            <p:txBody>
              <a:bodyPr/>
              <a:lstStyle/>
              <a:p>
                <a:pPr defTabSz="932509">
                  <a:defRPr/>
                </a:pPr>
                <a:endParaRPr lang="en-US" sz="1836" dirty="0"/>
              </a:p>
            </p:txBody>
          </p:sp>
          <p:sp>
            <p:nvSpPr>
              <p:cNvPr id="167" name="Freeform 70"/>
              <p:cNvSpPr>
                <a:spLocks/>
              </p:cNvSpPr>
              <p:nvPr/>
            </p:nvSpPr>
            <p:spPr bwMode="auto">
              <a:xfrm>
                <a:off x="4841436" y="5859354"/>
                <a:ext cx="59778" cy="174409"/>
              </a:xfrm>
              <a:custGeom>
                <a:avLst/>
                <a:gdLst>
                  <a:gd name="T0" fmla="*/ 0 w 222"/>
                  <a:gd name="T1" fmla="*/ 0 h 648"/>
                  <a:gd name="T2" fmla="*/ 0 w 222"/>
                  <a:gd name="T3" fmla="*/ 361 h 648"/>
                  <a:gd name="T4" fmla="*/ 0 w 222"/>
                  <a:gd name="T5" fmla="*/ 648 h 648"/>
                  <a:gd name="T6" fmla="*/ 222 w 222"/>
                  <a:gd name="T7" fmla="*/ 648 h 648"/>
                  <a:gd name="T8" fmla="*/ 222 w 222"/>
                  <a:gd name="T9" fmla="*/ 256 h 648"/>
                  <a:gd name="T10" fmla="*/ 222 w 222"/>
                  <a:gd name="T11" fmla="*/ 0 h 648"/>
                  <a:gd name="T12" fmla="*/ 0 w 222"/>
                  <a:gd name="T13" fmla="*/ 0 h 648"/>
                </a:gdLst>
                <a:ahLst/>
                <a:cxnLst>
                  <a:cxn ang="0">
                    <a:pos x="T0" y="T1"/>
                  </a:cxn>
                  <a:cxn ang="0">
                    <a:pos x="T2" y="T3"/>
                  </a:cxn>
                  <a:cxn ang="0">
                    <a:pos x="T4" y="T5"/>
                  </a:cxn>
                  <a:cxn ang="0">
                    <a:pos x="T6" y="T7"/>
                  </a:cxn>
                  <a:cxn ang="0">
                    <a:pos x="T8" y="T9"/>
                  </a:cxn>
                  <a:cxn ang="0">
                    <a:pos x="T10" y="T11"/>
                  </a:cxn>
                  <a:cxn ang="0">
                    <a:pos x="T12" y="T13"/>
                  </a:cxn>
                </a:cxnLst>
                <a:rect l="0" t="0" r="r" b="b"/>
                <a:pathLst>
                  <a:path w="222" h="648">
                    <a:moveTo>
                      <a:pt x="0" y="0"/>
                    </a:moveTo>
                    <a:lnTo>
                      <a:pt x="0" y="361"/>
                    </a:lnTo>
                    <a:lnTo>
                      <a:pt x="0" y="648"/>
                    </a:lnTo>
                    <a:lnTo>
                      <a:pt x="222" y="648"/>
                    </a:lnTo>
                    <a:lnTo>
                      <a:pt x="222" y="256"/>
                    </a:lnTo>
                    <a:lnTo>
                      <a:pt x="222" y="0"/>
                    </a:lnTo>
                    <a:lnTo>
                      <a:pt x="0" y="0"/>
                    </a:lnTo>
                    <a:close/>
                  </a:path>
                </a:pathLst>
              </a:custGeom>
              <a:grpFill/>
              <a:ln>
                <a:noFill/>
              </a:ln>
            </p:spPr>
            <p:txBody>
              <a:bodyPr/>
              <a:lstStyle/>
              <a:p>
                <a:pPr defTabSz="932509">
                  <a:defRPr/>
                </a:pPr>
                <a:endParaRPr lang="en-US" sz="1836" dirty="0"/>
              </a:p>
            </p:txBody>
          </p:sp>
          <p:sp>
            <p:nvSpPr>
              <p:cNvPr id="171" name="Freeform 71"/>
              <p:cNvSpPr>
                <a:spLocks/>
              </p:cNvSpPr>
              <p:nvPr/>
            </p:nvSpPr>
            <p:spPr bwMode="auto">
              <a:xfrm>
                <a:off x="4937080" y="5653888"/>
                <a:ext cx="59778" cy="379875"/>
              </a:xfrm>
              <a:custGeom>
                <a:avLst/>
                <a:gdLst>
                  <a:gd name="T0" fmla="*/ 0 w 222"/>
                  <a:gd name="T1" fmla="*/ 0 h 1402"/>
                  <a:gd name="T2" fmla="*/ 0 w 222"/>
                  <a:gd name="T3" fmla="*/ 1062 h 1402"/>
                  <a:gd name="T4" fmla="*/ 0 w 222"/>
                  <a:gd name="T5" fmla="*/ 1402 h 1402"/>
                  <a:gd name="T6" fmla="*/ 222 w 222"/>
                  <a:gd name="T7" fmla="*/ 1402 h 1402"/>
                  <a:gd name="T8" fmla="*/ 222 w 222"/>
                  <a:gd name="T9" fmla="*/ 977 h 1402"/>
                  <a:gd name="T10" fmla="*/ 222 w 222"/>
                  <a:gd name="T11" fmla="*/ 0 h 1402"/>
                  <a:gd name="T12" fmla="*/ 0 w 222"/>
                  <a:gd name="T13" fmla="*/ 0 h 1402"/>
                </a:gdLst>
                <a:ahLst/>
                <a:cxnLst>
                  <a:cxn ang="0">
                    <a:pos x="T0" y="T1"/>
                  </a:cxn>
                  <a:cxn ang="0">
                    <a:pos x="T2" y="T3"/>
                  </a:cxn>
                  <a:cxn ang="0">
                    <a:pos x="T4" y="T5"/>
                  </a:cxn>
                  <a:cxn ang="0">
                    <a:pos x="T6" y="T7"/>
                  </a:cxn>
                  <a:cxn ang="0">
                    <a:pos x="T8" y="T9"/>
                  </a:cxn>
                  <a:cxn ang="0">
                    <a:pos x="T10" y="T11"/>
                  </a:cxn>
                  <a:cxn ang="0">
                    <a:pos x="T12" y="T13"/>
                  </a:cxn>
                </a:cxnLst>
                <a:rect l="0" t="0" r="r" b="b"/>
                <a:pathLst>
                  <a:path w="222" h="1402">
                    <a:moveTo>
                      <a:pt x="0" y="0"/>
                    </a:moveTo>
                    <a:lnTo>
                      <a:pt x="0" y="1062"/>
                    </a:lnTo>
                    <a:lnTo>
                      <a:pt x="0" y="1402"/>
                    </a:lnTo>
                    <a:lnTo>
                      <a:pt x="222" y="1402"/>
                    </a:lnTo>
                    <a:lnTo>
                      <a:pt x="222" y="977"/>
                    </a:lnTo>
                    <a:lnTo>
                      <a:pt x="222" y="0"/>
                    </a:lnTo>
                    <a:lnTo>
                      <a:pt x="0" y="0"/>
                    </a:lnTo>
                    <a:close/>
                  </a:path>
                </a:pathLst>
              </a:custGeom>
              <a:grpFill/>
              <a:ln>
                <a:noFill/>
              </a:ln>
            </p:spPr>
            <p:txBody>
              <a:bodyPr/>
              <a:lstStyle/>
              <a:p>
                <a:pPr defTabSz="932509">
                  <a:defRPr/>
                </a:pPr>
                <a:endParaRPr lang="en-US" sz="1836" dirty="0"/>
              </a:p>
            </p:txBody>
          </p:sp>
          <p:sp>
            <p:nvSpPr>
              <p:cNvPr id="172" name="Freeform 72"/>
              <p:cNvSpPr>
                <a:spLocks/>
              </p:cNvSpPr>
              <p:nvPr/>
            </p:nvSpPr>
            <p:spPr bwMode="auto">
              <a:xfrm>
                <a:off x="5534857" y="5510539"/>
                <a:ext cx="258239" cy="229358"/>
              </a:xfrm>
              <a:custGeom>
                <a:avLst/>
                <a:gdLst>
                  <a:gd name="T0" fmla="*/ 0 w 401"/>
                  <a:gd name="T1" fmla="*/ 28 h 359"/>
                  <a:gd name="T2" fmla="*/ 149 w 401"/>
                  <a:gd name="T3" fmla="*/ 0 h 359"/>
                  <a:gd name="T4" fmla="*/ 401 w 401"/>
                  <a:gd name="T5" fmla="*/ 88 h 359"/>
                  <a:gd name="T6" fmla="*/ 156 w 401"/>
                  <a:gd name="T7" fmla="*/ 359 h 359"/>
                  <a:gd name="T8" fmla="*/ 0 w 401"/>
                  <a:gd name="T9" fmla="*/ 28 h 359"/>
                </a:gdLst>
                <a:ahLst/>
                <a:cxnLst>
                  <a:cxn ang="0">
                    <a:pos x="T0" y="T1"/>
                  </a:cxn>
                  <a:cxn ang="0">
                    <a:pos x="T2" y="T3"/>
                  </a:cxn>
                  <a:cxn ang="0">
                    <a:pos x="T4" y="T5"/>
                  </a:cxn>
                  <a:cxn ang="0">
                    <a:pos x="T6" y="T7"/>
                  </a:cxn>
                  <a:cxn ang="0">
                    <a:pos x="T8" y="T9"/>
                  </a:cxn>
                </a:cxnLst>
                <a:rect l="0" t="0" r="r" b="b"/>
                <a:pathLst>
                  <a:path w="401" h="359">
                    <a:moveTo>
                      <a:pt x="0" y="28"/>
                    </a:moveTo>
                    <a:cubicBezTo>
                      <a:pt x="47" y="9"/>
                      <a:pt x="97" y="0"/>
                      <a:pt x="149" y="0"/>
                    </a:cubicBezTo>
                    <a:cubicBezTo>
                      <a:pt x="241" y="0"/>
                      <a:pt x="330" y="31"/>
                      <a:pt x="401" y="88"/>
                    </a:cubicBezTo>
                    <a:cubicBezTo>
                      <a:pt x="156" y="359"/>
                      <a:pt x="156" y="359"/>
                      <a:pt x="156" y="359"/>
                    </a:cubicBezTo>
                    <a:lnTo>
                      <a:pt x="0" y="28"/>
                    </a:lnTo>
                    <a:close/>
                  </a:path>
                </a:pathLst>
              </a:custGeom>
              <a:grpFill/>
              <a:ln>
                <a:noFill/>
              </a:ln>
            </p:spPr>
            <p:txBody>
              <a:bodyPr/>
              <a:lstStyle/>
              <a:p>
                <a:pPr defTabSz="932509">
                  <a:defRPr/>
                </a:pPr>
                <a:endParaRPr lang="en-US" sz="1836" dirty="0"/>
              </a:p>
            </p:txBody>
          </p:sp>
          <p:sp>
            <p:nvSpPr>
              <p:cNvPr id="196" name="Freeform 73"/>
              <p:cNvSpPr>
                <a:spLocks/>
              </p:cNvSpPr>
              <p:nvPr/>
            </p:nvSpPr>
            <p:spPr bwMode="auto">
              <a:xfrm>
                <a:off x="5695061" y="5589382"/>
                <a:ext cx="169768" cy="138571"/>
              </a:xfrm>
              <a:custGeom>
                <a:avLst/>
                <a:gdLst>
                  <a:gd name="T0" fmla="*/ 192 w 266"/>
                  <a:gd name="T1" fmla="*/ 0 h 213"/>
                  <a:gd name="T2" fmla="*/ 266 w 266"/>
                  <a:gd name="T3" fmla="*/ 104 h 213"/>
                  <a:gd name="T4" fmla="*/ 0 w 266"/>
                  <a:gd name="T5" fmla="*/ 213 h 213"/>
                  <a:gd name="T6" fmla="*/ 192 w 266"/>
                  <a:gd name="T7" fmla="*/ 0 h 213"/>
                </a:gdLst>
                <a:ahLst/>
                <a:cxnLst>
                  <a:cxn ang="0">
                    <a:pos x="T0" y="T1"/>
                  </a:cxn>
                  <a:cxn ang="0">
                    <a:pos x="T2" y="T3"/>
                  </a:cxn>
                  <a:cxn ang="0">
                    <a:pos x="T4" y="T5"/>
                  </a:cxn>
                  <a:cxn ang="0">
                    <a:pos x="T6" y="T7"/>
                  </a:cxn>
                </a:cxnLst>
                <a:rect l="0" t="0" r="r" b="b"/>
                <a:pathLst>
                  <a:path w="266" h="213">
                    <a:moveTo>
                      <a:pt x="192" y="0"/>
                    </a:moveTo>
                    <a:cubicBezTo>
                      <a:pt x="222" y="30"/>
                      <a:pt x="247" y="66"/>
                      <a:pt x="266" y="104"/>
                    </a:cubicBezTo>
                    <a:cubicBezTo>
                      <a:pt x="0" y="213"/>
                      <a:pt x="0" y="213"/>
                      <a:pt x="0" y="213"/>
                    </a:cubicBezTo>
                    <a:lnTo>
                      <a:pt x="192" y="0"/>
                    </a:lnTo>
                    <a:close/>
                  </a:path>
                </a:pathLst>
              </a:custGeom>
              <a:grpFill/>
              <a:ln>
                <a:noFill/>
              </a:ln>
            </p:spPr>
            <p:txBody>
              <a:bodyPr/>
              <a:lstStyle/>
              <a:p>
                <a:pPr defTabSz="932509">
                  <a:defRPr/>
                </a:pPr>
                <a:endParaRPr lang="en-US" sz="1836" dirty="0"/>
              </a:p>
            </p:txBody>
          </p:sp>
          <p:sp>
            <p:nvSpPr>
              <p:cNvPr id="197" name="Freeform 74"/>
              <p:cNvSpPr>
                <a:spLocks/>
              </p:cNvSpPr>
              <p:nvPr/>
            </p:nvSpPr>
            <p:spPr bwMode="auto">
              <a:xfrm>
                <a:off x="5369871" y="5543987"/>
                <a:ext cx="239111" cy="398988"/>
              </a:xfrm>
              <a:custGeom>
                <a:avLst/>
                <a:gdLst>
                  <a:gd name="T0" fmla="*/ 99 w 375"/>
                  <a:gd name="T1" fmla="*/ 622 h 622"/>
                  <a:gd name="T2" fmla="*/ 0 w 375"/>
                  <a:gd name="T3" fmla="*/ 356 h 622"/>
                  <a:gd name="T4" fmla="*/ 210 w 375"/>
                  <a:gd name="T5" fmla="*/ 0 h 622"/>
                  <a:gd name="T6" fmla="*/ 375 w 375"/>
                  <a:gd name="T7" fmla="*/ 351 h 622"/>
                  <a:gd name="T8" fmla="*/ 99 w 375"/>
                  <a:gd name="T9" fmla="*/ 622 h 622"/>
                </a:gdLst>
                <a:ahLst/>
                <a:cxnLst>
                  <a:cxn ang="0">
                    <a:pos x="T0" y="T1"/>
                  </a:cxn>
                  <a:cxn ang="0">
                    <a:pos x="T2" y="T3"/>
                  </a:cxn>
                  <a:cxn ang="0">
                    <a:pos x="T4" y="T5"/>
                  </a:cxn>
                  <a:cxn ang="0">
                    <a:pos x="T6" y="T7"/>
                  </a:cxn>
                  <a:cxn ang="0">
                    <a:pos x="T8" y="T9"/>
                  </a:cxn>
                </a:cxnLst>
                <a:rect l="0" t="0" r="r" b="b"/>
                <a:pathLst>
                  <a:path w="375" h="622">
                    <a:moveTo>
                      <a:pt x="99" y="622"/>
                    </a:moveTo>
                    <a:cubicBezTo>
                      <a:pt x="35" y="548"/>
                      <a:pt x="0" y="455"/>
                      <a:pt x="0" y="356"/>
                    </a:cubicBezTo>
                    <a:cubicBezTo>
                      <a:pt x="0" y="208"/>
                      <a:pt x="82" y="71"/>
                      <a:pt x="210" y="0"/>
                    </a:cubicBezTo>
                    <a:cubicBezTo>
                      <a:pt x="375" y="351"/>
                      <a:pt x="375" y="351"/>
                      <a:pt x="375" y="351"/>
                    </a:cubicBezTo>
                    <a:lnTo>
                      <a:pt x="99" y="622"/>
                    </a:lnTo>
                    <a:close/>
                  </a:path>
                </a:pathLst>
              </a:custGeom>
              <a:grpFill/>
              <a:ln>
                <a:noFill/>
              </a:ln>
            </p:spPr>
            <p:txBody>
              <a:bodyPr/>
              <a:lstStyle/>
              <a:p>
                <a:pPr defTabSz="932509">
                  <a:defRPr/>
                </a:pPr>
                <a:endParaRPr lang="en-US" sz="1836" dirty="0"/>
              </a:p>
            </p:txBody>
          </p:sp>
          <p:sp>
            <p:nvSpPr>
              <p:cNvPr id="200" name="Freeform 75"/>
              <p:cNvSpPr>
                <a:spLocks/>
              </p:cNvSpPr>
              <p:nvPr/>
            </p:nvSpPr>
            <p:spPr bwMode="auto">
              <a:xfrm>
                <a:off x="5718972" y="5689726"/>
                <a:ext cx="172160" cy="64506"/>
              </a:xfrm>
              <a:custGeom>
                <a:avLst/>
                <a:gdLst>
                  <a:gd name="T0" fmla="*/ 0 w 269"/>
                  <a:gd name="T1" fmla="*/ 102 h 102"/>
                  <a:gd name="T2" fmla="*/ 249 w 269"/>
                  <a:gd name="T3" fmla="*/ 0 h 102"/>
                  <a:gd name="T4" fmla="*/ 269 w 269"/>
                  <a:gd name="T5" fmla="*/ 102 h 102"/>
                  <a:gd name="T6" fmla="*/ 0 w 269"/>
                  <a:gd name="T7" fmla="*/ 102 h 102"/>
                </a:gdLst>
                <a:ahLst/>
                <a:cxnLst>
                  <a:cxn ang="0">
                    <a:pos x="T0" y="T1"/>
                  </a:cxn>
                  <a:cxn ang="0">
                    <a:pos x="T2" y="T3"/>
                  </a:cxn>
                  <a:cxn ang="0">
                    <a:pos x="T4" y="T5"/>
                  </a:cxn>
                  <a:cxn ang="0">
                    <a:pos x="T6" y="T7"/>
                  </a:cxn>
                </a:cxnLst>
                <a:rect l="0" t="0" r="r" b="b"/>
                <a:pathLst>
                  <a:path w="269" h="102">
                    <a:moveTo>
                      <a:pt x="0" y="102"/>
                    </a:moveTo>
                    <a:cubicBezTo>
                      <a:pt x="249" y="0"/>
                      <a:pt x="249" y="0"/>
                      <a:pt x="249" y="0"/>
                    </a:cubicBezTo>
                    <a:cubicBezTo>
                      <a:pt x="260" y="33"/>
                      <a:pt x="267" y="67"/>
                      <a:pt x="269" y="102"/>
                    </a:cubicBezTo>
                    <a:lnTo>
                      <a:pt x="0" y="102"/>
                    </a:lnTo>
                    <a:close/>
                  </a:path>
                </a:pathLst>
              </a:custGeom>
              <a:grpFill/>
              <a:ln>
                <a:noFill/>
              </a:ln>
            </p:spPr>
            <p:txBody>
              <a:bodyPr/>
              <a:lstStyle/>
              <a:p>
                <a:pPr defTabSz="932509">
                  <a:defRPr/>
                </a:pPr>
                <a:endParaRPr lang="en-US" sz="1836" dirty="0"/>
              </a:p>
            </p:txBody>
          </p:sp>
          <p:sp>
            <p:nvSpPr>
              <p:cNvPr id="201" name="Freeform 76"/>
              <p:cNvSpPr>
                <a:spLocks/>
              </p:cNvSpPr>
              <p:nvPr/>
            </p:nvSpPr>
            <p:spPr bwMode="auto">
              <a:xfrm>
                <a:off x="5458341" y="5859354"/>
                <a:ext cx="107600" cy="138571"/>
              </a:xfrm>
              <a:custGeom>
                <a:avLst/>
                <a:gdLst>
                  <a:gd name="T0" fmla="*/ 62 w 171"/>
                  <a:gd name="T1" fmla="*/ 215 h 215"/>
                  <a:gd name="T2" fmla="*/ 0 w 171"/>
                  <a:gd name="T3" fmla="*/ 169 h 215"/>
                  <a:gd name="T4" fmla="*/ 171 w 171"/>
                  <a:gd name="T5" fmla="*/ 0 h 215"/>
                  <a:gd name="T6" fmla="*/ 62 w 171"/>
                  <a:gd name="T7" fmla="*/ 215 h 215"/>
                </a:gdLst>
                <a:ahLst/>
                <a:cxnLst>
                  <a:cxn ang="0">
                    <a:pos x="T0" y="T1"/>
                  </a:cxn>
                  <a:cxn ang="0">
                    <a:pos x="T2" y="T3"/>
                  </a:cxn>
                  <a:cxn ang="0">
                    <a:pos x="T4" y="T5"/>
                  </a:cxn>
                  <a:cxn ang="0">
                    <a:pos x="T6" y="T7"/>
                  </a:cxn>
                </a:cxnLst>
                <a:rect l="0" t="0" r="r" b="b"/>
                <a:pathLst>
                  <a:path w="171" h="215">
                    <a:moveTo>
                      <a:pt x="62" y="215"/>
                    </a:moveTo>
                    <a:cubicBezTo>
                      <a:pt x="40" y="201"/>
                      <a:pt x="19" y="186"/>
                      <a:pt x="0" y="169"/>
                    </a:cubicBezTo>
                    <a:cubicBezTo>
                      <a:pt x="171" y="0"/>
                      <a:pt x="171" y="0"/>
                      <a:pt x="171" y="0"/>
                    </a:cubicBezTo>
                    <a:lnTo>
                      <a:pt x="62" y="215"/>
                    </a:lnTo>
                    <a:close/>
                  </a:path>
                </a:pathLst>
              </a:custGeom>
              <a:grpFill/>
              <a:ln>
                <a:noFill/>
              </a:ln>
            </p:spPr>
            <p:txBody>
              <a:bodyPr/>
              <a:lstStyle/>
              <a:p>
                <a:pPr defTabSz="932509">
                  <a:defRPr/>
                </a:pPr>
                <a:endParaRPr lang="en-US" sz="1836" dirty="0"/>
              </a:p>
            </p:txBody>
          </p:sp>
          <p:sp>
            <p:nvSpPr>
              <p:cNvPr id="202" name="Freeform 77"/>
              <p:cNvSpPr>
                <a:spLocks/>
              </p:cNvSpPr>
              <p:nvPr/>
            </p:nvSpPr>
            <p:spPr bwMode="auto">
              <a:xfrm>
                <a:off x="5527684" y="5790070"/>
                <a:ext cx="363448" cy="243693"/>
              </a:xfrm>
              <a:custGeom>
                <a:avLst/>
                <a:gdLst>
                  <a:gd name="T0" fmla="*/ 160 w 566"/>
                  <a:gd name="T1" fmla="*/ 381 h 381"/>
                  <a:gd name="T2" fmla="*/ 0 w 566"/>
                  <a:gd name="T3" fmla="*/ 348 h 381"/>
                  <a:gd name="T4" fmla="*/ 176 w 566"/>
                  <a:gd name="T5" fmla="*/ 0 h 381"/>
                  <a:gd name="T6" fmla="*/ 566 w 566"/>
                  <a:gd name="T7" fmla="*/ 0 h 381"/>
                  <a:gd name="T8" fmla="*/ 160 w 566"/>
                  <a:gd name="T9" fmla="*/ 381 h 381"/>
                </a:gdLst>
                <a:ahLst/>
                <a:cxnLst>
                  <a:cxn ang="0">
                    <a:pos x="T0" y="T1"/>
                  </a:cxn>
                  <a:cxn ang="0">
                    <a:pos x="T2" y="T3"/>
                  </a:cxn>
                  <a:cxn ang="0">
                    <a:pos x="T4" y="T5"/>
                  </a:cxn>
                  <a:cxn ang="0">
                    <a:pos x="T6" y="T7"/>
                  </a:cxn>
                  <a:cxn ang="0">
                    <a:pos x="T8" y="T9"/>
                  </a:cxn>
                </a:cxnLst>
                <a:rect l="0" t="0" r="r" b="b"/>
                <a:pathLst>
                  <a:path w="566" h="381">
                    <a:moveTo>
                      <a:pt x="160" y="381"/>
                    </a:moveTo>
                    <a:cubicBezTo>
                      <a:pt x="104" y="381"/>
                      <a:pt x="50" y="370"/>
                      <a:pt x="0" y="348"/>
                    </a:cubicBezTo>
                    <a:cubicBezTo>
                      <a:pt x="176" y="0"/>
                      <a:pt x="176" y="0"/>
                      <a:pt x="176" y="0"/>
                    </a:cubicBezTo>
                    <a:cubicBezTo>
                      <a:pt x="566" y="0"/>
                      <a:pt x="566" y="0"/>
                      <a:pt x="566" y="0"/>
                    </a:cubicBezTo>
                    <a:cubicBezTo>
                      <a:pt x="552" y="213"/>
                      <a:pt x="375" y="381"/>
                      <a:pt x="160" y="381"/>
                    </a:cubicBezTo>
                    <a:close/>
                  </a:path>
                </a:pathLst>
              </a:custGeom>
              <a:grpFill/>
              <a:ln>
                <a:noFill/>
              </a:ln>
            </p:spPr>
            <p:txBody>
              <a:bodyPr/>
              <a:lstStyle/>
              <a:p>
                <a:pPr defTabSz="932509">
                  <a:defRPr/>
                </a:pPr>
                <a:endParaRPr lang="en-US" sz="1836" dirty="0"/>
              </a:p>
            </p:txBody>
          </p:sp>
        </p:grpSp>
      </p:grpSp>
      <p:grpSp>
        <p:nvGrpSpPr>
          <p:cNvPr id="206" name="Group 205"/>
          <p:cNvGrpSpPr/>
          <p:nvPr/>
        </p:nvGrpSpPr>
        <p:grpSpPr>
          <a:xfrm>
            <a:off x="10017552" y="4594202"/>
            <a:ext cx="918786" cy="596941"/>
            <a:chOff x="10355354" y="2960609"/>
            <a:chExt cx="1109544" cy="720878"/>
          </a:xfrm>
        </p:grpSpPr>
        <p:grpSp>
          <p:nvGrpSpPr>
            <p:cNvPr id="207" name="Group 206"/>
            <p:cNvGrpSpPr/>
            <p:nvPr/>
          </p:nvGrpSpPr>
          <p:grpSpPr>
            <a:xfrm>
              <a:off x="10355354" y="2960609"/>
              <a:ext cx="1109544" cy="720878"/>
              <a:chOff x="10355354" y="2831936"/>
              <a:chExt cx="1307592" cy="849551"/>
            </a:xfrm>
          </p:grpSpPr>
          <p:sp>
            <p:nvSpPr>
              <p:cNvPr id="227" name="Freeform 18"/>
              <p:cNvSpPr>
                <a:spLocks/>
              </p:cNvSpPr>
              <p:nvPr/>
            </p:nvSpPr>
            <p:spPr bwMode="auto">
              <a:xfrm>
                <a:off x="10355354" y="2831936"/>
                <a:ext cx="1307592" cy="849551"/>
              </a:xfrm>
              <a:custGeom>
                <a:avLst/>
                <a:gdLst>
                  <a:gd name="T0" fmla="*/ 14 w 432"/>
                  <a:gd name="T1" fmla="*/ 278 h 278"/>
                  <a:gd name="T2" fmla="*/ 418 w 432"/>
                  <a:gd name="T3" fmla="*/ 278 h 278"/>
                  <a:gd name="T4" fmla="*/ 432 w 432"/>
                  <a:gd name="T5" fmla="*/ 263 h 278"/>
                  <a:gd name="T6" fmla="*/ 432 w 432"/>
                  <a:gd name="T7" fmla="*/ 15 h 278"/>
                  <a:gd name="T8" fmla="*/ 418 w 432"/>
                  <a:gd name="T9" fmla="*/ 0 h 278"/>
                  <a:gd name="T10" fmla="*/ 14 w 432"/>
                  <a:gd name="T11" fmla="*/ 0 h 278"/>
                  <a:gd name="T12" fmla="*/ 0 w 432"/>
                  <a:gd name="T13" fmla="*/ 15 h 278"/>
                  <a:gd name="T14" fmla="*/ 0 w 432"/>
                  <a:gd name="T15" fmla="*/ 263 h 278"/>
                  <a:gd name="T16" fmla="*/ 14 w 432"/>
                  <a:gd name="T17"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2" h="278">
                    <a:moveTo>
                      <a:pt x="14" y="278"/>
                    </a:moveTo>
                    <a:cubicBezTo>
                      <a:pt x="418" y="278"/>
                      <a:pt x="418" y="278"/>
                      <a:pt x="418" y="278"/>
                    </a:cubicBezTo>
                    <a:cubicBezTo>
                      <a:pt x="427" y="278"/>
                      <a:pt x="432" y="272"/>
                      <a:pt x="432" y="263"/>
                    </a:cubicBezTo>
                    <a:cubicBezTo>
                      <a:pt x="432" y="15"/>
                      <a:pt x="432" y="15"/>
                      <a:pt x="432" y="15"/>
                    </a:cubicBezTo>
                    <a:cubicBezTo>
                      <a:pt x="432" y="6"/>
                      <a:pt x="427" y="0"/>
                      <a:pt x="418" y="0"/>
                    </a:cubicBezTo>
                    <a:cubicBezTo>
                      <a:pt x="14" y="0"/>
                      <a:pt x="14" y="0"/>
                      <a:pt x="14" y="0"/>
                    </a:cubicBezTo>
                    <a:cubicBezTo>
                      <a:pt x="7" y="0"/>
                      <a:pt x="0" y="6"/>
                      <a:pt x="0" y="15"/>
                    </a:cubicBezTo>
                    <a:cubicBezTo>
                      <a:pt x="0" y="263"/>
                      <a:pt x="0" y="263"/>
                      <a:pt x="0" y="263"/>
                    </a:cubicBezTo>
                    <a:cubicBezTo>
                      <a:pt x="0" y="272"/>
                      <a:pt x="7" y="278"/>
                      <a:pt x="14" y="278"/>
                    </a:cubicBezTo>
                  </a:path>
                </a:pathLst>
              </a:custGeom>
              <a:solidFill>
                <a:schemeClr val="bg1"/>
              </a:solidFill>
              <a:ln>
                <a:noFill/>
              </a:ln>
            </p:spPr>
            <p:txBody>
              <a:bodyPr vert="horz" wrap="square" lIns="91427" tIns="45713" rIns="91427" bIns="45713" numCol="1" anchor="t" anchorCtr="0" compatLnSpc="1">
                <a:prstTxWarp prst="textNoShape">
                  <a:avLst/>
                </a:prstTxWarp>
              </a:bodyPr>
              <a:lstStyle/>
              <a:p>
                <a:endParaRPr lang="en-US" dirty="0"/>
              </a:p>
            </p:txBody>
          </p:sp>
          <p:sp>
            <p:nvSpPr>
              <p:cNvPr id="228" name="Freeform 19"/>
              <p:cNvSpPr>
                <a:spLocks/>
              </p:cNvSpPr>
              <p:nvPr/>
            </p:nvSpPr>
            <p:spPr bwMode="auto">
              <a:xfrm>
                <a:off x="10412929" y="2847289"/>
                <a:ext cx="1192442" cy="742078"/>
              </a:xfrm>
              <a:custGeom>
                <a:avLst/>
                <a:gdLst>
                  <a:gd name="T0" fmla="*/ 0 w 394"/>
                  <a:gd name="T1" fmla="*/ 12 h 243"/>
                  <a:gd name="T2" fmla="*/ 394 w 394"/>
                  <a:gd name="T3" fmla="*/ 12 h 243"/>
                  <a:gd name="T4" fmla="*/ 394 w 394"/>
                  <a:gd name="T5" fmla="*/ 243 h 243"/>
                  <a:gd name="T6" fmla="*/ 0 w 394"/>
                  <a:gd name="T7" fmla="*/ 243 h 243"/>
                  <a:gd name="T8" fmla="*/ 0 w 394"/>
                  <a:gd name="T9" fmla="*/ 12 h 243"/>
                </a:gdLst>
                <a:ahLst/>
                <a:cxnLst>
                  <a:cxn ang="0">
                    <a:pos x="T0" y="T1"/>
                  </a:cxn>
                  <a:cxn ang="0">
                    <a:pos x="T2" y="T3"/>
                  </a:cxn>
                  <a:cxn ang="0">
                    <a:pos x="T4" y="T5"/>
                  </a:cxn>
                  <a:cxn ang="0">
                    <a:pos x="T6" y="T7"/>
                  </a:cxn>
                  <a:cxn ang="0">
                    <a:pos x="T8" y="T9"/>
                  </a:cxn>
                </a:cxnLst>
                <a:rect l="0" t="0" r="r" b="b"/>
                <a:pathLst>
                  <a:path w="394" h="243">
                    <a:moveTo>
                      <a:pt x="0" y="12"/>
                    </a:moveTo>
                    <a:cubicBezTo>
                      <a:pt x="394" y="12"/>
                      <a:pt x="394" y="12"/>
                      <a:pt x="394" y="12"/>
                    </a:cubicBezTo>
                    <a:cubicBezTo>
                      <a:pt x="394" y="173"/>
                      <a:pt x="394" y="243"/>
                      <a:pt x="394" y="243"/>
                    </a:cubicBezTo>
                    <a:cubicBezTo>
                      <a:pt x="0" y="243"/>
                      <a:pt x="0" y="243"/>
                      <a:pt x="0" y="243"/>
                    </a:cubicBezTo>
                    <a:cubicBezTo>
                      <a:pt x="0" y="0"/>
                      <a:pt x="0" y="12"/>
                      <a:pt x="0" y="12"/>
                    </a:cubicBezTo>
                  </a:path>
                </a:pathLst>
              </a:custGeom>
              <a:solidFill>
                <a:schemeClr val="accent3"/>
              </a:solidFill>
              <a:ln>
                <a:noFill/>
              </a:ln>
            </p:spPr>
            <p:txBody>
              <a:bodyPr vert="horz" wrap="square" lIns="91427" tIns="45713" rIns="91427" bIns="45713" numCol="1" anchor="t" anchorCtr="0" compatLnSpc="1">
                <a:prstTxWarp prst="textNoShape">
                  <a:avLst/>
                </a:prstTxWarp>
              </a:bodyPr>
              <a:lstStyle/>
              <a:p>
                <a:endParaRPr lang="en-US" dirty="0"/>
              </a:p>
            </p:txBody>
          </p:sp>
        </p:grpSp>
        <p:grpSp>
          <p:nvGrpSpPr>
            <p:cNvPr id="208" name="Group 1031"/>
            <p:cNvGrpSpPr>
              <a:grpSpLocks/>
            </p:cNvGrpSpPr>
            <p:nvPr/>
          </p:nvGrpSpPr>
          <p:grpSpPr bwMode="auto">
            <a:xfrm>
              <a:off x="10599291" y="3157951"/>
              <a:ext cx="595154" cy="296900"/>
              <a:chOff x="4841436" y="5510539"/>
              <a:chExt cx="1049696" cy="523224"/>
            </a:xfrm>
            <a:solidFill>
              <a:schemeClr val="bg1"/>
            </a:solidFill>
          </p:grpSpPr>
          <p:sp>
            <p:nvSpPr>
              <p:cNvPr id="209" name="Freeform 67"/>
              <p:cNvSpPr>
                <a:spLocks/>
              </p:cNvSpPr>
              <p:nvPr/>
            </p:nvSpPr>
            <p:spPr bwMode="auto">
              <a:xfrm>
                <a:off x="5030334" y="5852188"/>
                <a:ext cx="59777" cy="181575"/>
              </a:xfrm>
              <a:custGeom>
                <a:avLst/>
                <a:gdLst>
                  <a:gd name="T0" fmla="*/ 0 w 222"/>
                  <a:gd name="T1" fmla="*/ 0 h 674"/>
                  <a:gd name="T2" fmla="*/ 0 w 222"/>
                  <a:gd name="T3" fmla="*/ 135 h 674"/>
                  <a:gd name="T4" fmla="*/ 0 w 222"/>
                  <a:gd name="T5" fmla="*/ 674 h 674"/>
                  <a:gd name="T6" fmla="*/ 222 w 222"/>
                  <a:gd name="T7" fmla="*/ 674 h 674"/>
                  <a:gd name="T8" fmla="*/ 222 w 222"/>
                  <a:gd name="T9" fmla="*/ 29 h 674"/>
                  <a:gd name="T10" fmla="*/ 222 w 222"/>
                  <a:gd name="T11" fmla="*/ 0 h 674"/>
                  <a:gd name="T12" fmla="*/ 0 w 222"/>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222" h="674">
                    <a:moveTo>
                      <a:pt x="0" y="0"/>
                    </a:moveTo>
                    <a:lnTo>
                      <a:pt x="0" y="135"/>
                    </a:lnTo>
                    <a:lnTo>
                      <a:pt x="0" y="674"/>
                    </a:lnTo>
                    <a:lnTo>
                      <a:pt x="222" y="674"/>
                    </a:lnTo>
                    <a:lnTo>
                      <a:pt x="222" y="29"/>
                    </a:lnTo>
                    <a:lnTo>
                      <a:pt x="222" y="0"/>
                    </a:lnTo>
                    <a:lnTo>
                      <a:pt x="0" y="0"/>
                    </a:lnTo>
                    <a:close/>
                  </a:path>
                </a:pathLst>
              </a:custGeom>
              <a:grpFill/>
              <a:ln>
                <a:noFill/>
              </a:ln>
            </p:spPr>
            <p:txBody>
              <a:bodyPr/>
              <a:lstStyle/>
              <a:p>
                <a:pPr defTabSz="932509">
                  <a:defRPr/>
                </a:pPr>
                <a:endParaRPr lang="en-US" sz="1836" dirty="0"/>
              </a:p>
            </p:txBody>
          </p:sp>
          <p:sp>
            <p:nvSpPr>
              <p:cNvPr id="210" name="Freeform 68"/>
              <p:cNvSpPr>
                <a:spLocks/>
              </p:cNvSpPr>
              <p:nvPr/>
            </p:nvSpPr>
            <p:spPr bwMode="auto">
              <a:xfrm>
                <a:off x="5125978" y="5677779"/>
                <a:ext cx="59777" cy="355984"/>
              </a:xfrm>
              <a:custGeom>
                <a:avLst/>
                <a:gdLst>
                  <a:gd name="T0" fmla="*/ 0 w 223"/>
                  <a:gd name="T1" fmla="*/ 0 h 1319"/>
                  <a:gd name="T2" fmla="*/ 0 w 223"/>
                  <a:gd name="T3" fmla="*/ 652 h 1319"/>
                  <a:gd name="T4" fmla="*/ 0 w 223"/>
                  <a:gd name="T5" fmla="*/ 1319 h 1319"/>
                  <a:gd name="T6" fmla="*/ 223 w 223"/>
                  <a:gd name="T7" fmla="*/ 1319 h 1319"/>
                  <a:gd name="T8" fmla="*/ 223 w 223"/>
                  <a:gd name="T9" fmla="*/ 548 h 1319"/>
                  <a:gd name="T10" fmla="*/ 223 w 223"/>
                  <a:gd name="T11" fmla="*/ 0 h 1319"/>
                  <a:gd name="T12" fmla="*/ 0 w 223"/>
                  <a:gd name="T13" fmla="*/ 0 h 1319"/>
                </a:gdLst>
                <a:ahLst/>
                <a:cxnLst>
                  <a:cxn ang="0">
                    <a:pos x="T0" y="T1"/>
                  </a:cxn>
                  <a:cxn ang="0">
                    <a:pos x="T2" y="T3"/>
                  </a:cxn>
                  <a:cxn ang="0">
                    <a:pos x="T4" y="T5"/>
                  </a:cxn>
                  <a:cxn ang="0">
                    <a:pos x="T6" y="T7"/>
                  </a:cxn>
                  <a:cxn ang="0">
                    <a:pos x="T8" y="T9"/>
                  </a:cxn>
                  <a:cxn ang="0">
                    <a:pos x="T10" y="T11"/>
                  </a:cxn>
                  <a:cxn ang="0">
                    <a:pos x="T12" y="T13"/>
                  </a:cxn>
                </a:cxnLst>
                <a:rect l="0" t="0" r="r" b="b"/>
                <a:pathLst>
                  <a:path w="223" h="1319">
                    <a:moveTo>
                      <a:pt x="0" y="0"/>
                    </a:moveTo>
                    <a:lnTo>
                      <a:pt x="0" y="652"/>
                    </a:lnTo>
                    <a:lnTo>
                      <a:pt x="0" y="1319"/>
                    </a:lnTo>
                    <a:lnTo>
                      <a:pt x="223" y="1319"/>
                    </a:lnTo>
                    <a:lnTo>
                      <a:pt x="223" y="548"/>
                    </a:lnTo>
                    <a:lnTo>
                      <a:pt x="223" y="0"/>
                    </a:lnTo>
                    <a:lnTo>
                      <a:pt x="0" y="0"/>
                    </a:lnTo>
                    <a:close/>
                  </a:path>
                </a:pathLst>
              </a:custGeom>
              <a:grpFill/>
              <a:ln>
                <a:noFill/>
              </a:ln>
            </p:spPr>
            <p:txBody>
              <a:bodyPr/>
              <a:lstStyle/>
              <a:p>
                <a:pPr defTabSz="932509">
                  <a:defRPr/>
                </a:pPr>
                <a:endParaRPr lang="en-US" sz="1836" dirty="0"/>
              </a:p>
            </p:txBody>
          </p:sp>
          <p:sp>
            <p:nvSpPr>
              <p:cNvPr id="211" name="Freeform 69"/>
              <p:cNvSpPr>
                <a:spLocks/>
              </p:cNvSpPr>
              <p:nvPr/>
            </p:nvSpPr>
            <p:spPr bwMode="auto">
              <a:xfrm>
                <a:off x="5219231" y="5517707"/>
                <a:ext cx="62169" cy="516056"/>
              </a:xfrm>
              <a:custGeom>
                <a:avLst/>
                <a:gdLst>
                  <a:gd name="T0" fmla="*/ 0 w 223"/>
                  <a:gd name="T1" fmla="*/ 0 h 1909"/>
                  <a:gd name="T2" fmla="*/ 0 w 223"/>
                  <a:gd name="T3" fmla="*/ 1117 h 1909"/>
                  <a:gd name="T4" fmla="*/ 0 w 223"/>
                  <a:gd name="T5" fmla="*/ 1909 h 1909"/>
                  <a:gd name="T6" fmla="*/ 223 w 223"/>
                  <a:gd name="T7" fmla="*/ 1909 h 1909"/>
                  <a:gd name="T8" fmla="*/ 223 w 223"/>
                  <a:gd name="T9" fmla="*/ 1012 h 1909"/>
                  <a:gd name="T10" fmla="*/ 223 w 223"/>
                  <a:gd name="T11" fmla="*/ 0 h 1909"/>
                  <a:gd name="T12" fmla="*/ 0 w 223"/>
                  <a:gd name="T13" fmla="*/ 0 h 1909"/>
                </a:gdLst>
                <a:ahLst/>
                <a:cxnLst>
                  <a:cxn ang="0">
                    <a:pos x="T0" y="T1"/>
                  </a:cxn>
                  <a:cxn ang="0">
                    <a:pos x="T2" y="T3"/>
                  </a:cxn>
                  <a:cxn ang="0">
                    <a:pos x="T4" y="T5"/>
                  </a:cxn>
                  <a:cxn ang="0">
                    <a:pos x="T6" y="T7"/>
                  </a:cxn>
                  <a:cxn ang="0">
                    <a:pos x="T8" y="T9"/>
                  </a:cxn>
                  <a:cxn ang="0">
                    <a:pos x="T10" y="T11"/>
                  </a:cxn>
                  <a:cxn ang="0">
                    <a:pos x="T12" y="T13"/>
                  </a:cxn>
                </a:cxnLst>
                <a:rect l="0" t="0" r="r" b="b"/>
                <a:pathLst>
                  <a:path w="223" h="1909">
                    <a:moveTo>
                      <a:pt x="0" y="0"/>
                    </a:moveTo>
                    <a:lnTo>
                      <a:pt x="0" y="1117"/>
                    </a:lnTo>
                    <a:lnTo>
                      <a:pt x="0" y="1909"/>
                    </a:lnTo>
                    <a:lnTo>
                      <a:pt x="223" y="1909"/>
                    </a:lnTo>
                    <a:lnTo>
                      <a:pt x="223" y="1012"/>
                    </a:lnTo>
                    <a:lnTo>
                      <a:pt x="223" y="0"/>
                    </a:lnTo>
                    <a:lnTo>
                      <a:pt x="0" y="0"/>
                    </a:lnTo>
                    <a:close/>
                  </a:path>
                </a:pathLst>
              </a:custGeom>
              <a:grpFill/>
              <a:ln>
                <a:noFill/>
              </a:ln>
            </p:spPr>
            <p:txBody>
              <a:bodyPr/>
              <a:lstStyle/>
              <a:p>
                <a:pPr defTabSz="932509">
                  <a:defRPr/>
                </a:pPr>
                <a:endParaRPr lang="en-US" sz="1836" dirty="0"/>
              </a:p>
            </p:txBody>
          </p:sp>
          <p:sp>
            <p:nvSpPr>
              <p:cNvPr id="212" name="Freeform 70"/>
              <p:cNvSpPr>
                <a:spLocks/>
              </p:cNvSpPr>
              <p:nvPr/>
            </p:nvSpPr>
            <p:spPr bwMode="auto">
              <a:xfrm>
                <a:off x="4841436" y="5859354"/>
                <a:ext cx="59778" cy="174409"/>
              </a:xfrm>
              <a:custGeom>
                <a:avLst/>
                <a:gdLst>
                  <a:gd name="T0" fmla="*/ 0 w 222"/>
                  <a:gd name="T1" fmla="*/ 0 h 648"/>
                  <a:gd name="T2" fmla="*/ 0 w 222"/>
                  <a:gd name="T3" fmla="*/ 361 h 648"/>
                  <a:gd name="T4" fmla="*/ 0 w 222"/>
                  <a:gd name="T5" fmla="*/ 648 h 648"/>
                  <a:gd name="T6" fmla="*/ 222 w 222"/>
                  <a:gd name="T7" fmla="*/ 648 h 648"/>
                  <a:gd name="T8" fmla="*/ 222 w 222"/>
                  <a:gd name="T9" fmla="*/ 256 h 648"/>
                  <a:gd name="T10" fmla="*/ 222 w 222"/>
                  <a:gd name="T11" fmla="*/ 0 h 648"/>
                  <a:gd name="T12" fmla="*/ 0 w 222"/>
                  <a:gd name="T13" fmla="*/ 0 h 648"/>
                </a:gdLst>
                <a:ahLst/>
                <a:cxnLst>
                  <a:cxn ang="0">
                    <a:pos x="T0" y="T1"/>
                  </a:cxn>
                  <a:cxn ang="0">
                    <a:pos x="T2" y="T3"/>
                  </a:cxn>
                  <a:cxn ang="0">
                    <a:pos x="T4" y="T5"/>
                  </a:cxn>
                  <a:cxn ang="0">
                    <a:pos x="T6" y="T7"/>
                  </a:cxn>
                  <a:cxn ang="0">
                    <a:pos x="T8" y="T9"/>
                  </a:cxn>
                  <a:cxn ang="0">
                    <a:pos x="T10" y="T11"/>
                  </a:cxn>
                  <a:cxn ang="0">
                    <a:pos x="T12" y="T13"/>
                  </a:cxn>
                </a:cxnLst>
                <a:rect l="0" t="0" r="r" b="b"/>
                <a:pathLst>
                  <a:path w="222" h="648">
                    <a:moveTo>
                      <a:pt x="0" y="0"/>
                    </a:moveTo>
                    <a:lnTo>
                      <a:pt x="0" y="361"/>
                    </a:lnTo>
                    <a:lnTo>
                      <a:pt x="0" y="648"/>
                    </a:lnTo>
                    <a:lnTo>
                      <a:pt x="222" y="648"/>
                    </a:lnTo>
                    <a:lnTo>
                      <a:pt x="222" y="256"/>
                    </a:lnTo>
                    <a:lnTo>
                      <a:pt x="222" y="0"/>
                    </a:lnTo>
                    <a:lnTo>
                      <a:pt x="0" y="0"/>
                    </a:lnTo>
                    <a:close/>
                  </a:path>
                </a:pathLst>
              </a:custGeom>
              <a:grpFill/>
              <a:ln>
                <a:noFill/>
              </a:ln>
            </p:spPr>
            <p:txBody>
              <a:bodyPr/>
              <a:lstStyle/>
              <a:p>
                <a:pPr defTabSz="932509">
                  <a:defRPr/>
                </a:pPr>
                <a:endParaRPr lang="en-US" sz="1836" dirty="0"/>
              </a:p>
            </p:txBody>
          </p:sp>
          <p:sp>
            <p:nvSpPr>
              <p:cNvPr id="213" name="Freeform 71"/>
              <p:cNvSpPr>
                <a:spLocks/>
              </p:cNvSpPr>
              <p:nvPr/>
            </p:nvSpPr>
            <p:spPr bwMode="auto">
              <a:xfrm>
                <a:off x="4937080" y="5653888"/>
                <a:ext cx="59778" cy="379875"/>
              </a:xfrm>
              <a:custGeom>
                <a:avLst/>
                <a:gdLst>
                  <a:gd name="T0" fmla="*/ 0 w 222"/>
                  <a:gd name="T1" fmla="*/ 0 h 1402"/>
                  <a:gd name="T2" fmla="*/ 0 w 222"/>
                  <a:gd name="T3" fmla="*/ 1062 h 1402"/>
                  <a:gd name="T4" fmla="*/ 0 w 222"/>
                  <a:gd name="T5" fmla="*/ 1402 h 1402"/>
                  <a:gd name="T6" fmla="*/ 222 w 222"/>
                  <a:gd name="T7" fmla="*/ 1402 h 1402"/>
                  <a:gd name="T8" fmla="*/ 222 w 222"/>
                  <a:gd name="T9" fmla="*/ 977 h 1402"/>
                  <a:gd name="T10" fmla="*/ 222 w 222"/>
                  <a:gd name="T11" fmla="*/ 0 h 1402"/>
                  <a:gd name="T12" fmla="*/ 0 w 222"/>
                  <a:gd name="T13" fmla="*/ 0 h 1402"/>
                </a:gdLst>
                <a:ahLst/>
                <a:cxnLst>
                  <a:cxn ang="0">
                    <a:pos x="T0" y="T1"/>
                  </a:cxn>
                  <a:cxn ang="0">
                    <a:pos x="T2" y="T3"/>
                  </a:cxn>
                  <a:cxn ang="0">
                    <a:pos x="T4" y="T5"/>
                  </a:cxn>
                  <a:cxn ang="0">
                    <a:pos x="T6" y="T7"/>
                  </a:cxn>
                  <a:cxn ang="0">
                    <a:pos x="T8" y="T9"/>
                  </a:cxn>
                  <a:cxn ang="0">
                    <a:pos x="T10" y="T11"/>
                  </a:cxn>
                  <a:cxn ang="0">
                    <a:pos x="T12" y="T13"/>
                  </a:cxn>
                </a:cxnLst>
                <a:rect l="0" t="0" r="r" b="b"/>
                <a:pathLst>
                  <a:path w="222" h="1402">
                    <a:moveTo>
                      <a:pt x="0" y="0"/>
                    </a:moveTo>
                    <a:lnTo>
                      <a:pt x="0" y="1062"/>
                    </a:lnTo>
                    <a:lnTo>
                      <a:pt x="0" y="1402"/>
                    </a:lnTo>
                    <a:lnTo>
                      <a:pt x="222" y="1402"/>
                    </a:lnTo>
                    <a:lnTo>
                      <a:pt x="222" y="977"/>
                    </a:lnTo>
                    <a:lnTo>
                      <a:pt x="222" y="0"/>
                    </a:lnTo>
                    <a:lnTo>
                      <a:pt x="0" y="0"/>
                    </a:lnTo>
                    <a:close/>
                  </a:path>
                </a:pathLst>
              </a:custGeom>
              <a:grpFill/>
              <a:ln>
                <a:noFill/>
              </a:ln>
            </p:spPr>
            <p:txBody>
              <a:bodyPr/>
              <a:lstStyle/>
              <a:p>
                <a:pPr defTabSz="932509">
                  <a:defRPr/>
                </a:pPr>
                <a:endParaRPr lang="en-US" sz="1836" dirty="0"/>
              </a:p>
            </p:txBody>
          </p:sp>
          <p:sp>
            <p:nvSpPr>
              <p:cNvPr id="214" name="Freeform 72"/>
              <p:cNvSpPr>
                <a:spLocks/>
              </p:cNvSpPr>
              <p:nvPr/>
            </p:nvSpPr>
            <p:spPr bwMode="auto">
              <a:xfrm>
                <a:off x="5534857" y="5510539"/>
                <a:ext cx="258239" cy="229358"/>
              </a:xfrm>
              <a:custGeom>
                <a:avLst/>
                <a:gdLst>
                  <a:gd name="T0" fmla="*/ 0 w 401"/>
                  <a:gd name="T1" fmla="*/ 28 h 359"/>
                  <a:gd name="T2" fmla="*/ 149 w 401"/>
                  <a:gd name="T3" fmla="*/ 0 h 359"/>
                  <a:gd name="T4" fmla="*/ 401 w 401"/>
                  <a:gd name="T5" fmla="*/ 88 h 359"/>
                  <a:gd name="T6" fmla="*/ 156 w 401"/>
                  <a:gd name="T7" fmla="*/ 359 h 359"/>
                  <a:gd name="T8" fmla="*/ 0 w 401"/>
                  <a:gd name="T9" fmla="*/ 28 h 359"/>
                </a:gdLst>
                <a:ahLst/>
                <a:cxnLst>
                  <a:cxn ang="0">
                    <a:pos x="T0" y="T1"/>
                  </a:cxn>
                  <a:cxn ang="0">
                    <a:pos x="T2" y="T3"/>
                  </a:cxn>
                  <a:cxn ang="0">
                    <a:pos x="T4" y="T5"/>
                  </a:cxn>
                  <a:cxn ang="0">
                    <a:pos x="T6" y="T7"/>
                  </a:cxn>
                  <a:cxn ang="0">
                    <a:pos x="T8" y="T9"/>
                  </a:cxn>
                </a:cxnLst>
                <a:rect l="0" t="0" r="r" b="b"/>
                <a:pathLst>
                  <a:path w="401" h="359">
                    <a:moveTo>
                      <a:pt x="0" y="28"/>
                    </a:moveTo>
                    <a:cubicBezTo>
                      <a:pt x="47" y="9"/>
                      <a:pt x="97" y="0"/>
                      <a:pt x="149" y="0"/>
                    </a:cubicBezTo>
                    <a:cubicBezTo>
                      <a:pt x="241" y="0"/>
                      <a:pt x="330" y="31"/>
                      <a:pt x="401" y="88"/>
                    </a:cubicBezTo>
                    <a:cubicBezTo>
                      <a:pt x="156" y="359"/>
                      <a:pt x="156" y="359"/>
                      <a:pt x="156" y="359"/>
                    </a:cubicBezTo>
                    <a:lnTo>
                      <a:pt x="0" y="28"/>
                    </a:lnTo>
                    <a:close/>
                  </a:path>
                </a:pathLst>
              </a:custGeom>
              <a:grpFill/>
              <a:ln>
                <a:noFill/>
              </a:ln>
            </p:spPr>
            <p:txBody>
              <a:bodyPr/>
              <a:lstStyle/>
              <a:p>
                <a:pPr defTabSz="932509">
                  <a:defRPr/>
                </a:pPr>
                <a:endParaRPr lang="en-US" sz="1836" dirty="0"/>
              </a:p>
            </p:txBody>
          </p:sp>
          <p:sp>
            <p:nvSpPr>
              <p:cNvPr id="215" name="Freeform 73"/>
              <p:cNvSpPr>
                <a:spLocks/>
              </p:cNvSpPr>
              <p:nvPr/>
            </p:nvSpPr>
            <p:spPr bwMode="auto">
              <a:xfrm>
                <a:off x="5695061" y="5589382"/>
                <a:ext cx="169768" cy="138571"/>
              </a:xfrm>
              <a:custGeom>
                <a:avLst/>
                <a:gdLst>
                  <a:gd name="T0" fmla="*/ 192 w 266"/>
                  <a:gd name="T1" fmla="*/ 0 h 213"/>
                  <a:gd name="T2" fmla="*/ 266 w 266"/>
                  <a:gd name="T3" fmla="*/ 104 h 213"/>
                  <a:gd name="T4" fmla="*/ 0 w 266"/>
                  <a:gd name="T5" fmla="*/ 213 h 213"/>
                  <a:gd name="T6" fmla="*/ 192 w 266"/>
                  <a:gd name="T7" fmla="*/ 0 h 213"/>
                </a:gdLst>
                <a:ahLst/>
                <a:cxnLst>
                  <a:cxn ang="0">
                    <a:pos x="T0" y="T1"/>
                  </a:cxn>
                  <a:cxn ang="0">
                    <a:pos x="T2" y="T3"/>
                  </a:cxn>
                  <a:cxn ang="0">
                    <a:pos x="T4" y="T5"/>
                  </a:cxn>
                  <a:cxn ang="0">
                    <a:pos x="T6" y="T7"/>
                  </a:cxn>
                </a:cxnLst>
                <a:rect l="0" t="0" r="r" b="b"/>
                <a:pathLst>
                  <a:path w="266" h="213">
                    <a:moveTo>
                      <a:pt x="192" y="0"/>
                    </a:moveTo>
                    <a:cubicBezTo>
                      <a:pt x="222" y="30"/>
                      <a:pt x="247" y="66"/>
                      <a:pt x="266" y="104"/>
                    </a:cubicBezTo>
                    <a:cubicBezTo>
                      <a:pt x="0" y="213"/>
                      <a:pt x="0" y="213"/>
                      <a:pt x="0" y="213"/>
                    </a:cubicBezTo>
                    <a:lnTo>
                      <a:pt x="192" y="0"/>
                    </a:lnTo>
                    <a:close/>
                  </a:path>
                </a:pathLst>
              </a:custGeom>
              <a:grpFill/>
              <a:ln>
                <a:noFill/>
              </a:ln>
            </p:spPr>
            <p:txBody>
              <a:bodyPr/>
              <a:lstStyle/>
              <a:p>
                <a:pPr defTabSz="932509">
                  <a:defRPr/>
                </a:pPr>
                <a:endParaRPr lang="en-US" sz="1836" dirty="0"/>
              </a:p>
            </p:txBody>
          </p:sp>
          <p:sp>
            <p:nvSpPr>
              <p:cNvPr id="216" name="Freeform 74"/>
              <p:cNvSpPr>
                <a:spLocks/>
              </p:cNvSpPr>
              <p:nvPr/>
            </p:nvSpPr>
            <p:spPr bwMode="auto">
              <a:xfrm>
                <a:off x="5369871" y="5543987"/>
                <a:ext cx="239111" cy="398988"/>
              </a:xfrm>
              <a:custGeom>
                <a:avLst/>
                <a:gdLst>
                  <a:gd name="T0" fmla="*/ 99 w 375"/>
                  <a:gd name="T1" fmla="*/ 622 h 622"/>
                  <a:gd name="T2" fmla="*/ 0 w 375"/>
                  <a:gd name="T3" fmla="*/ 356 h 622"/>
                  <a:gd name="T4" fmla="*/ 210 w 375"/>
                  <a:gd name="T5" fmla="*/ 0 h 622"/>
                  <a:gd name="T6" fmla="*/ 375 w 375"/>
                  <a:gd name="T7" fmla="*/ 351 h 622"/>
                  <a:gd name="T8" fmla="*/ 99 w 375"/>
                  <a:gd name="T9" fmla="*/ 622 h 622"/>
                </a:gdLst>
                <a:ahLst/>
                <a:cxnLst>
                  <a:cxn ang="0">
                    <a:pos x="T0" y="T1"/>
                  </a:cxn>
                  <a:cxn ang="0">
                    <a:pos x="T2" y="T3"/>
                  </a:cxn>
                  <a:cxn ang="0">
                    <a:pos x="T4" y="T5"/>
                  </a:cxn>
                  <a:cxn ang="0">
                    <a:pos x="T6" y="T7"/>
                  </a:cxn>
                  <a:cxn ang="0">
                    <a:pos x="T8" y="T9"/>
                  </a:cxn>
                </a:cxnLst>
                <a:rect l="0" t="0" r="r" b="b"/>
                <a:pathLst>
                  <a:path w="375" h="622">
                    <a:moveTo>
                      <a:pt x="99" y="622"/>
                    </a:moveTo>
                    <a:cubicBezTo>
                      <a:pt x="35" y="548"/>
                      <a:pt x="0" y="455"/>
                      <a:pt x="0" y="356"/>
                    </a:cubicBezTo>
                    <a:cubicBezTo>
                      <a:pt x="0" y="208"/>
                      <a:pt x="82" y="71"/>
                      <a:pt x="210" y="0"/>
                    </a:cubicBezTo>
                    <a:cubicBezTo>
                      <a:pt x="375" y="351"/>
                      <a:pt x="375" y="351"/>
                      <a:pt x="375" y="351"/>
                    </a:cubicBezTo>
                    <a:lnTo>
                      <a:pt x="99" y="622"/>
                    </a:lnTo>
                    <a:close/>
                  </a:path>
                </a:pathLst>
              </a:custGeom>
              <a:grpFill/>
              <a:ln>
                <a:noFill/>
              </a:ln>
            </p:spPr>
            <p:txBody>
              <a:bodyPr/>
              <a:lstStyle/>
              <a:p>
                <a:pPr defTabSz="932509">
                  <a:defRPr/>
                </a:pPr>
                <a:endParaRPr lang="en-US" sz="1836" dirty="0"/>
              </a:p>
            </p:txBody>
          </p:sp>
          <p:sp>
            <p:nvSpPr>
              <p:cNvPr id="217" name="Freeform 75"/>
              <p:cNvSpPr>
                <a:spLocks/>
              </p:cNvSpPr>
              <p:nvPr/>
            </p:nvSpPr>
            <p:spPr bwMode="auto">
              <a:xfrm>
                <a:off x="5718972" y="5689726"/>
                <a:ext cx="172160" cy="64506"/>
              </a:xfrm>
              <a:custGeom>
                <a:avLst/>
                <a:gdLst>
                  <a:gd name="T0" fmla="*/ 0 w 269"/>
                  <a:gd name="T1" fmla="*/ 102 h 102"/>
                  <a:gd name="T2" fmla="*/ 249 w 269"/>
                  <a:gd name="T3" fmla="*/ 0 h 102"/>
                  <a:gd name="T4" fmla="*/ 269 w 269"/>
                  <a:gd name="T5" fmla="*/ 102 h 102"/>
                  <a:gd name="T6" fmla="*/ 0 w 269"/>
                  <a:gd name="T7" fmla="*/ 102 h 102"/>
                </a:gdLst>
                <a:ahLst/>
                <a:cxnLst>
                  <a:cxn ang="0">
                    <a:pos x="T0" y="T1"/>
                  </a:cxn>
                  <a:cxn ang="0">
                    <a:pos x="T2" y="T3"/>
                  </a:cxn>
                  <a:cxn ang="0">
                    <a:pos x="T4" y="T5"/>
                  </a:cxn>
                  <a:cxn ang="0">
                    <a:pos x="T6" y="T7"/>
                  </a:cxn>
                </a:cxnLst>
                <a:rect l="0" t="0" r="r" b="b"/>
                <a:pathLst>
                  <a:path w="269" h="102">
                    <a:moveTo>
                      <a:pt x="0" y="102"/>
                    </a:moveTo>
                    <a:cubicBezTo>
                      <a:pt x="249" y="0"/>
                      <a:pt x="249" y="0"/>
                      <a:pt x="249" y="0"/>
                    </a:cubicBezTo>
                    <a:cubicBezTo>
                      <a:pt x="260" y="33"/>
                      <a:pt x="267" y="67"/>
                      <a:pt x="269" y="102"/>
                    </a:cubicBezTo>
                    <a:lnTo>
                      <a:pt x="0" y="102"/>
                    </a:lnTo>
                    <a:close/>
                  </a:path>
                </a:pathLst>
              </a:custGeom>
              <a:grpFill/>
              <a:ln>
                <a:noFill/>
              </a:ln>
            </p:spPr>
            <p:txBody>
              <a:bodyPr/>
              <a:lstStyle/>
              <a:p>
                <a:pPr defTabSz="932509">
                  <a:defRPr/>
                </a:pPr>
                <a:endParaRPr lang="en-US" sz="1836" dirty="0"/>
              </a:p>
            </p:txBody>
          </p:sp>
          <p:sp>
            <p:nvSpPr>
              <p:cNvPr id="224" name="Freeform 76"/>
              <p:cNvSpPr>
                <a:spLocks/>
              </p:cNvSpPr>
              <p:nvPr/>
            </p:nvSpPr>
            <p:spPr bwMode="auto">
              <a:xfrm>
                <a:off x="5458341" y="5859354"/>
                <a:ext cx="107600" cy="138571"/>
              </a:xfrm>
              <a:custGeom>
                <a:avLst/>
                <a:gdLst>
                  <a:gd name="T0" fmla="*/ 62 w 171"/>
                  <a:gd name="T1" fmla="*/ 215 h 215"/>
                  <a:gd name="T2" fmla="*/ 0 w 171"/>
                  <a:gd name="T3" fmla="*/ 169 h 215"/>
                  <a:gd name="T4" fmla="*/ 171 w 171"/>
                  <a:gd name="T5" fmla="*/ 0 h 215"/>
                  <a:gd name="T6" fmla="*/ 62 w 171"/>
                  <a:gd name="T7" fmla="*/ 215 h 215"/>
                </a:gdLst>
                <a:ahLst/>
                <a:cxnLst>
                  <a:cxn ang="0">
                    <a:pos x="T0" y="T1"/>
                  </a:cxn>
                  <a:cxn ang="0">
                    <a:pos x="T2" y="T3"/>
                  </a:cxn>
                  <a:cxn ang="0">
                    <a:pos x="T4" y="T5"/>
                  </a:cxn>
                  <a:cxn ang="0">
                    <a:pos x="T6" y="T7"/>
                  </a:cxn>
                </a:cxnLst>
                <a:rect l="0" t="0" r="r" b="b"/>
                <a:pathLst>
                  <a:path w="171" h="215">
                    <a:moveTo>
                      <a:pt x="62" y="215"/>
                    </a:moveTo>
                    <a:cubicBezTo>
                      <a:pt x="40" y="201"/>
                      <a:pt x="19" y="186"/>
                      <a:pt x="0" y="169"/>
                    </a:cubicBezTo>
                    <a:cubicBezTo>
                      <a:pt x="171" y="0"/>
                      <a:pt x="171" y="0"/>
                      <a:pt x="171" y="0"/>
                    </a:cubicBezTo>
                    <a:lnTo>
                      <a:pt x="62" y="215"/>
                    </a:lnTo>
                    <a:close/>
                  </a:path>
                </a:pathLst>
              </a:custGeom>
              <a:grpFill/>
              <a:ln>
                <a:noFill/>
              </a:ln>
            </p:spPr>
            <p:txBody>
              <a:bodyPr/>
              <a:lstStyle/>
              <a:p>
                <a:pPr defTabSz="932509">
                  <a:defRPr/>
                </a:pPr>
                <a:endParaRPr lang="en-US" sz="1836" dirty="0"/>
              </a:p>
            </p:txBody>
          </p:sp>
          <p:sp>
            <p:nvSpPr>
              <p:cNvPr id="225" name="Freeform 77"/>
              <p:cNvSpPr>
                <a:spLocks/>
              </p:cNvSpPr>
              <p:nvPr/>
            </p:nvSpPr>
            <p:spPr bwMode="auto">
              <a:xfrm>
                <a:off x="5527684" y="5790070"/>
                <a:ext cx="363448" cy="243693"/>
              </a:xfrm>
              <a:custGeom>
                <a:avLst/>
                <a:gdLst>
                  <a:gd name="T0" fmla="*/ 160 w 566"/>
                  <a:gd name="T1" fmla="*/ 381 h 381"/>
                  <a:gd name="T2" fmla="*/ 0 w 566"/>
                  <a:gd name="T3" fmla="*/ 348 h 381"/>
                  <a:gd name="T4" fmla="*/ 176 w 566"/>
                  <a:gd name="T5" fmla="*/ 0 h 381"/>
                  <a:gd name="T6" fmla="*/ 566 w 566"/>
                  <a:gd name="T7" fmla="*/ 0 h 381"/>
                  <a:gd name="T8" fmla="*/ 160 w 566"/>
                  <a:gd name="T9" fmla="*/ 381 h 381"/>
                </a:gdLst>
                <a:ahLst/>
                <a:cxnLst>
                  <a:cxn ang="0">
                    <a:pos x="T0" y="T1"/>
                  </a:cxn>
                  <a:cxn ang="0">
                    <a:pos x="T2" y="T3"/>
                  </a:cxn>
                  <a:cxn ang="0">
                    <a:pos x="T4" y="T5"/>
                  </a:cxn>
                  <a:cxn ang="0">
                    <a:pos x="T6" y="T7"/>
                  </a:cxn>
                  <a:cxn ang="0">
                    <a:pos x="T8" y="T9"/>
                  </a:cxn>
                </a:cxnLst>
                <a:rect l="0" t="0" r="r" b="b"/>
                <a:pathLst>
                  <a:path w="566" h="381">
                    <a:moveTo>
                      <a:pt x="160" y="381"/>
                    </a:moveTo>
                    <a:cubicBezTo>
                      <a:pt x="104" y="381"/>
                      <a:pt x="50" y="370"/>
                      <a:pt x="0" y="348"/>
                    </a:cubicBezTo>
                    <a:cubicBezTo>
                      <a:pt x="176" y="0"/>
                      <a:pt x="176" y="0"/>
                      <a:pt x="176" y="0"/>
                    </a:cubicBezTo>
                    <a:cubicBezTo>
                      <a:pt x="566" y="0"/>
                      <a:pt x="566" y="0"/>
                      <a:pt x="566" y="0"/>
                    </a:cubicBezTo>
                    <a:cubicBezTo>
                      <a:pt x="552" y="213"/>
                      <a:pt x="375" y="381"/>
                      <a:pt x="160" y="381"/>
                    </a:cubicBezTo>
                    <a:close/>
                  </a:path>
                </a:pathLst>
              </a:custGeom>
              <a:grpFill/>
              <a:ln>
                <a:noFill/>
              </a:ln>
            </p:spPr>
            <p:txBody>
              <a:bodyPr/>
              <a:lstStyle/>
              <a:p>
                <a:pPr defTabSz="932509">
                  <a:defRPr/>
                </a:pPr>
                <a:endParaRPr lang="en-US" sz="1836" dirty="0"/>
              </a:p>
            </p:txBody>
          </p:sp>
        </p:grpSp>
      </p:grpSp>
      <p:grpSp>
        <p:nvGrpSpPr>
          <p:cNvPr id="3" name="Group 2"/>
          <p:cNvGrpSpPr/>
          <p:nvPr/>
        </p:nvGrpSpPr>
        <p:grpSpPr>
          <a:xfrm>
            <a:off x="761139" y="2271240"/>
            <a:ext cx="1798879" cy="1216663"/>
            <a:chOff x="726383" y="2281873"/>
            <a:chExt cx="1798879" cy="1216663"/>
          </a:xfrm>
        </p:grpSpPr>
        <p:sp>
          <p:nvSpPr>
            <p:cNvPr id="230" name="Freeform 5"/>
            <p:cNvSpPr>
              <a:spLocks/>
            </p:cNvSpPr>
            <p:nvPr/>
          </p:nvSpPr>
          <p:spPr bwMode="auto">
            <a:xfrm>
              <a:off x="726383" y="2281873"/>
              <a:ext cx="1798879" cy="1205677"/>
            </a:xfrm>
            <a:custGeom>
              <a:avLst/>
              <a:gdLst>
                <a:gd name="T0" fmla="*/ 3780 w 3790"/>
                <a:gd name="T1" fmla="*/ 1582 h 2332"/>
                <a:gd name="T2" fmla="*/ 3710 w 3790"/>
                <a:gd name="T3" fmla="*/ 1358 h 2332"/>
                <a:gd name="T4" fmla="*/ 3580 w 3790"/>
                <a:gd name="T5" fmla="*/ 1158 h 2332"/>
                <a:gd name="T6" fmla="*/ 3400 w 3790"/>
                <a:gd name="T7" fmla="*/ 1004 h 2332"/>
                <a:gd name="T8" fmla="*/ 3286 w 3790"/>
                <a:gd name="T9" fmla="*/ 944 h 2332"/>
                <a:gd name="T10" fmla="*/ 3280 w 3790"/>
                <a:gd name="T11" fmla="*/ 908 h 2332"/>
                <a:gd name="T12" fmla="*/ 3260 w 3790"/>
                <a:gd name="T13" fmla="*/ 796 h 2332"/>
                <a:gd name="T14" fmla="*/ 3220 w 3790"/>
                <a:gd name="T15" fmla="*/ 690 h 2332"/>
                <a:gd name="T16" fmla="*/ 3162 w 3790"/>
                <a:gd name="T17" fmla="*/ 596 h 2332"/>
                <a:gd name="T18" fmla="*/ 3088 w 3790"/>
                <a:gd name="T19" fmla="*/ 516 h 2332"/>
                <a:gd name="T20" fmla="*/ 2998 w 3790"/>
                <a:gd name="T21" fmla="*/ 450 h 2332"/>
                <a:gd name="T22" fmla="*/ 2898 w 3790"/>
                <a:gd name="T23" fmla="*/ 402 h 2332"/>
                <a:gd name="T24" fmla="*/ 2788 w 3790"/>
                <a:gd name="T25" fmla="*/ 374 h 2332"/>
                <a:gd name="T26" fmla="*/ 2700 w 3790"/>
                <a:gd name="T27" fmla="*/ 368 h 2332"/>
                <a:gd name="T28" fmla="*/ 2522 w 3790"/>
                <a:gd name="T29" fmla="*/ 396 h 2332"/>
                <a:gd name="T30" fmla="*/ 2366 w 3790"/>
                <a:gd name="T31" fmla="*/ 472 h 2332"/>
                <a:gd name="T32" fmla="*/ 2256 w 3790"/>
                <a:gd name="T33" fmla="*/ 324 h 2332"/>
                <a:gd name="T34" fmla="*/ 2070 w 3790"/>
                <a:gd name="T35" fmla="*/ 164 h 2332"/>
                <a:gd name="T36" fmla="*/ 1848 w 3790"/>
                <a:gd name="T37" fmla="*/ 54 h 2332"/>
                <a:gd name="T38" fmla="*/ 1596 w 3790"/>
                <a:gd name="T39" fmla="*/ 2 h 2332"/>
                <a:gd name="T40" fmla="*/ 1430 w 3790"/>
                <a:gd name="T41" fmla="*/ 6 h 2332"/>
                <a:gd name="T42" fmla="*/ 1240 w 3790"/>
                <a:gd name="T43" fmla="*/ 44 h 2332"/>
                <a:gd name="T44" fmla="*/ 1064 w 3790"/>
                <a:gd name="T45" fmla="*/ 118 h 2332"/>
                <a:gd name="T46" fmla="*/ 908 w 3790"/>
                <a:gd name="T47" fmla="*/ 224 h 2332"/>
                <a:gd name="T48" fmla="*/ 776 w 3790"/>
                <a:gd name="T49" fmla="*/ 356 h 2332"/>
                <a:gd name="T50" fmla="*/ 672 w 3790"/>
                <a:gd name="T51" fmla="*/ 512 h 2332"/>
                <a:gd name="T52" fmla="*/ 598 w 3790"/>
                <a:gd name="T53" fmla="*/ 688 h 2332"/>
                <a:gd name="T54" fmla="*/ 558 w 3790"/>
                <a:gd name="T55" fmla="*/ 878 h 2332"/>
                <a:gd name="T56" fmla="*/ 554 w 3790"/>
                <a:gd name="T57" fmla="*/ 1012 h 2332"/>
                <a:gd name="T58" fmla="*/ 560 w 3790"/>
                <a:gd name="T59" fmla="*/ 1056 h 2332"/>
                <a:gd name="T60" fmla="*/ 388 w 3790"/>
                <a:gd name="T61" fmla="*/ 1120 h 2332"/>
                <a:gd name="T62" fmla="*/ 198 w 3790"/>
                <a:gd name="T63" fmla="*/ 1252 h 2332"/>
                <a:gd name="T64" fmla="*/ 92 w 3790"/>
                <a:gd name="T65" fmla="*/ 1384 h 2332"/>
                <a:gd name="T66" fmla="*/ 42 w 3790"/>
                <a:gd name="T67" fmla="*/ 1484 h 2332"/>
                <a:gd name="T68" fmla="*/ 10 w 3790"/>
                <a:gd name="T69" fmla="*/ 1594 h 2332"/>
                <a:gd name="T70" fmla="*/ 0 w 3790"/>
                <a:gd name="T71" fmla="*/ 1712 h 2332"/>
                <a:gd name="T72" fmla="*/ 8 w 3790"/>
                <a:gd name="T73" fmla="*/ 1816 h 2332"/>
                <a:gd name="T74" fmla="*/ 44 w 3790"/>
                <a:gd name="T75" fmla="*/ 1942 h 2332"/>
                <a:gd name="T76" fmla="*/ 106 w 3790"/>
                <a:gd name="T77" fmla="*/ 2052 h 2332"/>
                <a:gd name="T78" fmla="*/ 192 w 3790"/>
                <a:gd name="T79" fmla="*/ 2146 h 2332"/>
                <a:gd name="T80" fmla="*/ 298 w 3790"/>
                <a:gd name="T81" fmla="*/ 2222 h 2332"/>
                <a:gd name="T82" fmla="*/ 420 w 3790"/>
                <a:gd name="T83" fmla="*/ 2278 h 2332"/>
                <a:gd name="T84" fmla="*/ 558 w 3790"/>
                <a:gd name="T85" fmla="*/ 2316 h 2332"/>
                <a:gd name="T86" fmla="*/ 706 w 3790"/>
                <a:gd name="T87" fmla="*/ 2332 h 2332"/>
                <a:gd name="T88" fmla="*/ 3106 w 3790"/>
                <a:gd name="T89" fmla="*/ 2322 h 2332"/>
                <a:gd name="T90" fmla="*/ 3360 w 3790"/>
                <a:gd name="T91" fmla="*/ 2260 h 2332"/>
                <a:gd name="T92" fmla="*/ 3486 w 3790"/>
                <a:gd name="T93" fmla="*/ 2204 h 2332"/>
                <a:gd name="T94" fmla="*/ 3594 w 3790"/>
                <a:gd name="T95" fmla="*/ 2132 h 2332"/>
                <a:gd name="T96" fmla="*/ 3682 w 3790"/>
                <a:gd name="T97" fmla="*/ 2044 h 2332"/>
                <a:gd name="T98" fmla="*/ 3744 w 3790"/>
                <a:gd name="T99" fmla="*/ 1936 h 2332"/>
                <a:gd name="T100" fmla="*/ 3782 w 3790"/>
                <a:gd name="T101" fmla="*/ 1810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0" h="2332">
                  <a:moveTo>
                    <a:pt x="3790" y="1700"/>
                  </a:moveTo>
                  <a:lnTo>
                    <a:pt x="3790" y="1700"/>
                  </a:lnTo>
                  <a:lnTo>
                    <a:pt x="3788" y="1642"/>
                  </a:lnTo>
                  <a:lnTo>
                    <a:pt x="3780" y="1582"/>
                  </a:lnTo>
                  <a:lnTo>
                    <a:pt x="3770" y="1524"/>
                  </a:lnTo>
                  <a:lnTo>
                    <a:pt x="3754" y="1468"/>
                  </a:lnTo>
                  <a:lnTo>
                    <a:pt x="3734" y="1412"/>
                  </a:lnTo>
                  <a:lnTo>
                    <a:pt x="3710" y="1358"/>
                  </a:lnTo>
                  <a:lnTo>
                    <a:pt x="3684" y="1304"/>
                  </a:lnTo>
                  <a:lnTo>
                    <a:pt x="3652" y="1254"/>
                  </a:lnTo>
                  <a:lnTo>
                    <a:pt x="3618" y="1206"/>
                  </a:lnTo>
                  <a:lnTo>
                    <a:pt x="3580" y="1158"/>
                  </a:lnTo>
                  <a:lnTo>
                    <a:pt x="3540" y="1116"/>
                  </a:lnTo>
                  <a:lnTo>
                    <a:pt x="3496" y="1076"/>
                  </a:lnTo>
                  <a:lnTo>
                    <a:pt x="3448" y="1038"/>
                  </a:lnTo>
                  <a:lnTo>
                    <a:pt x="3400" y="1004"/>
                  </a:lnTo>
                  <a:lnTo>
                    <a:pt x="3348" y="974"/>
                  </a:lnTo>
                  <a:lnTo>
                    <a:pt x="3294" y="948"/>
                  </a:lnTo>
                  <a:lnTo>
                    <a:pt x="3294" y="948"/>
                  </a:lnTo>
                  <a:lnTo>
                    <a:pt x="3286" y="944"/>
                  </a:lnTo>
                  <a:lnTo>
                    <a:pt x="3280" y="938"/>
                  </a:lnTo>
                  <a:lnTo>
                    <a:pt x="3280" y="938"/>
                  </a:lnTo>
                  <a:lnTo>
                    <a:pt x="3280" y="938"/>
                  </a:lnTo>
                  <a:lnTo>
                    <a:pt x="3280" y="908"/>
                  </a:lnTo>
                  <a:lnTo>
                    <a:pt x="3278" y="880"/>
                  </a:lnTo>
                  <a:lnTo>
                    <a:pt x="3272" y="852"/>
                  </a:lnTo>
                  <a:lnTo>
                    <a:pt x="3268" y="822"/>
                  </a:lnTo>
                  <a:lnTo>
                    <a:pt x="3260" y="796"/>
                  </a:lnTo>
                  <a:lnTo>
                    <a:pt x="3252" y="768"/>
                  </a:lnTo>
                  <a:lnTo>
                    <a:pt x="3244" y="742"/>
                  </a:lnTo>
                  <a:lnTo>
                    <a:pt x="3232" y="716"/>
                  </a:lnTo>
                  <a:lnTo>
                    <a:pt x="3220" y="690"/>
                  </a:lnTo>
                  <a:lnTo>
                    <a:pt x="3208" y="666"/>
                  </a:lnTo>
                  <a:lnTo>
                    <a:pt x="3194" y="642"/>
                  </a:lnTo>
                  <a:lnTo>
                    <a:pt x="3178" y="618"/>
                  </a:lnTo>
                  <a:lnTo>
                    <a:pt x="3162" y="596"/>
                  </a:lnTo>
                  <a:lnTo>
                    <a:pt x="3144" y="574"/>
                  </a:lnTo>
                  <a:lnTo>
                    <a:pt x="3126" y="554"/>
                  </a:lnTo>
                  <a:lnTo>
                    <a:pt x="3108" y="534"/>
                  </a:lnTo>
                  <a:lnTo>
                    <a:pt x="3088" y="516"/>
                  </a:lnTo>
                  <a:lnTo>
                    <a:pt x="3066" y="498"/>
                  </a:lnTo>
                  <a:lnTo>
                    <a:pt x="3044" y="480"/>
                  </a:lnTo>
                  <a:lnTo>
                    <a:pt x="3022" y="464"/>
                  </a:lnTo>
                  <a:lnTo>
                    <a:pt x="2998" y="450"/>
                  </a:lnTo>
                  <a:lnTo>
                    <a:pt x="2974" y="436"/>
                  </a:lnTo>
                  <a:lnTo>
                    <a:pt x="2950" y="424"/>
                  </a:lnTo>
                  <a:lnTo>
                    <a:pt x="2924" y="412"/>
                  </a:lnTo>
                  <a:lnTo>
                    <a:pt x="2898" y="402"/>
                  </a:lnTo>
                  <a:lnTo>
                    <a:pt x="2870" y="394"/>
                  </a:lnTo>
                  <a:lnTo>
                    <a:pt x="2844" y="386"/>
                  </a:lnTo>
                  <a:lnTo>
                    <a:pt x="2816" y="380"/>
                  </a:lnTo>
                  <a:lnTo>
                    <a:pt x="2788" y="374"/>
                  </a:lnTo>
                  <a:lnTo>
                    <a:pt x="2758" y="370"/>
                  </a:lnTo>
                  <a:lnTo>
                    <a:pt x="2730" y="368"/>
                  </a:lnTo>
                  <a:lnTo>
                    <a:pt x="2700" y="368"/>
                  </a:lnTo>
                  <a:lnTo>
                    <a:pt x="2700" y="368"/>
                  </a:lnTo>
                  <a:lnTo>
                    <a:pt x="2654" y="370"/>
                  </a:lnTo>
                  <a:lnTo>
                    <a:pt x="2608" y="374"/>
                  </a:lnTo>
                  <a:lnTo>
                    <a:pt x="2564" y="384"/>
                  </a:lnTo>
                  <a:lnTo>
                    <a:pt x="2522" y="396"/>
                  </a:lnTo>
                  <a:lnTo>
                    <a:pt x="2482" y="410"/>
                  </a:lnTo>
                  <a:lnTo>
                    <a:pt x="2442" y="428"/>
                  </a:lnTo>
                  <a:lnTo>
                    <a:pt x="2404" y="450"/>
                  </a:lnTo>
                  <a:lnTo>
                    <a:pt x="2366" y="472"/>
                  </a:lnTo>
                  <a:lnTo>
                    <a:pt x="2366" y="472"/>
                  </a:lnTo>
                  <a:lnTo>
                    <a:pt x="2334" y="420"/>
                  </a:lnTo>
                  <a:lnTo>
                    <a:pt x="2296" y="372"/>
                  </a:lnTo>
                  <a:lnTo>
                    <a:pt x="2256" y="324"/>
                  </a:lnTo>
                  <a:lnTo>
                    <a:pt x="2214" y="280"/>
                  </a:lnTo>
                  <a:lnTo>
                    <a:pt x="2168" y="238"/>
                  </a:lnTo>
                  <a:lnTo>
                    <a:pt x="2120" y="198"/>
                  </a:lnTo>
                  <a:lnTo>
                    <a:pt x="2070" y="164"/>
                  </a:lnTo>
                  <a:lnTo>
                    <a:pt x="2018" y="130"/>
                  </a:lnTo>
                  <a:lnTo>
                    <a:pt x="1962" y="102"/>
                  </a:lnTo>
                  <a:lnTo>
                    <a:pt x="1906" y="76"/>
                  </a:lnTo>
                  <a:lnTo>
                    <a:pt x="1848" y="54"/>
                  </a:lnTo>
                  <a:lnTo>
                    <a:pt x="1786" y="34"/>
                  </a:lnTo>
                  <a:lnTo>
                    <a:pt x="1724" y="20"/>
                  </a:lnTo>
                  <a:lnTo>
                    <a:pt x="1662" y="10"/>
                  </a:lnTo>
                  <a:lnTo>
                    <a:pt x="1596" y="2"/>
                  </a:lnTo>
                  <a:lnTo>
                    <a:pt x="1530" y="0"/>
                  </a:lnTo>
                  <a:lnTo>
                    <a:pt x="1530" y="0"/>
                  </a:lnTo>
                  <a:lnTo>
                    <a:pt x="1480" y="2"/>
                  </a:lnTo>
                  <a:lnTo>
                    <a:pt x="1430" y="6"/>
                  </a:lnTo>
                  <a:lnTo>
                    <a:pt x="1382" y="12"/>
                  </a:lnTo>
                  <a:lnTo>
                    <a:pt x="1334" y="20"/>
                  </a:lnTo>
                  <a:lnTo>
                    <a:pt x="1286" y="32"/>
                  </a:lnTo>
                  <a:lnTo>
                    <a:pt x="1240" y="44"/>
                  </a:lnTo>
                  <a:lnTo>
                    <a:pt x="1194" y="60"/>
                  </a:lnTo>
                  <a:lnTo>
                    <a:pt x="1150" y="78"/>
                  </a:lnTo>
                  <a:lnTo>
                    <a:pt x="1106" y="96"/>
                  </a:lnTo>
                  <a:lnTo>
                    <a:pt x="1064" y="118"/>
                  </a:lnTo>
                  <a:lnTo>
                    <a:pt x="1024" y="142"/>
                  </a:lnTo>
                  <a:lnTo>
                    <a:pt x="984" y="168"/>
                  </a:lnTo>
                  <a:lnTo>
                    <a:pt x="946" y="194"/>
                  </a:lnTo>
                  <a:lnTo>
                    <a:pt x="908" y="224"/>
                  </a:lnTo>
                  <a:lnTo>
                    <a:pt x="874" y="254"/>
                  </a:lnTo>
                  <a:lnTo>
                    <a:pt x="840" y="286"/>
                  </a:lnTo>
                  <a:lnTo>
                    <a:pt x="808" y="320"/>
                  </a:lnTo>
                  <a:lnTo>
                    <a:pt x="776" y="356"/>
                  </a:lnTo>
                  <a:lnTo>
                    <a:pt x="748" y="394"/>
                  </a:lnTo>
                  <a:lnTo>
                    <a:pt x="720" y="432"/>
                  </a:lnTo>
                  <a:lnTo>
                    <a:pt x="694" y="470"/>
                  </a:lnTo>
                  <a:lnTo>
                    <a:pt x="672" y="512"/>
                  </a:lnTo>
                  <a:lnTo>
                    <a:pt x="650" y="554"/>
                  </a:lnTo>
                  <a:lnTo>
                    <a:pt x="630" y="598"/>
                  </a:lnTo>
                  <a:lnTo>
                    <a:pt x="612" y="642"/>
                  </a:lnTo>
                  <a:lnTo>
                    <a:pt x="598" y="688"/>
                  </a:lnTo>
                  <a:lnTo>
                    <a:pt x="584" y="734"/>
                  </a:lnTo>
                  <a:lnTo>
                    <a:pt x="574" y="780"/>
                  </a:lnTo>
                  <a:lnTo>
                    <a:pt x="564" y="828"/>
                  </a:lnTo>
                  <a:lnTo>
                    <a:pt x="558" y="878"/>
                  </a:lnTo>
                  <a:lnTo>
                    <a:pt x="554" y="928"/>
                  </a:lnTo>
                  <a:lnTo>
                    <a:pt x="554" y="978"/>
                  </a:lnTo>
                  <a:lnTo>
                    <a:pt x="554" y="978"/>
                  </a:lnTo>
                  <a:lnTo>
                    <a:pt x="554" y="1012"/>
                  </a:lnTo>
                  <a:lnTo>
                    <a:pt x="556" y="1046"/>
                  </a:lnTo>
                  <a:lnTo>
                    <a:pt x="556" y="1046"/>
                  </a:lnTo>
                  <a:lnTo>
                    <a:pt x="556" y="1054"/>
                  </a:lnTo>
                  <a:lnTo>
                    <a:pt x="560" y="1056"/>
                  </a:lnTo>
                  <a:lnTo>
                    <a:pt x="560" y="1056"/>
                  </a:lnTo>
                  <a:lnTo>
                    <a:pt x="502" y="1074"/>
                  </a:lnTo>
                  <a:lnTo>
                    <a:pt x="444" y="1094"/>
                  </a:lnTo>
                  <a:lnTo>
                    <a:pt x="388" y="1120"/>
                  </a:lnTo>
                  <a:lnTo>
                    <a:pt x="336" y="1148"/>
                  </a:lnTo>
                  <a:lnTo>
                    <a:pt x="288" y="1180"/>
                  </a:lnTo>
                  <a:lnTo>
                    <a:pt x="242" y="1214"/>
                  </a:lnTo>
                  <a:lnTo>
                    <a:pt x="198" y="1252"/>
                  </a:lnTo>
                  <a:lnTo>
                    <a:pt x="158" y="1292"/>
                  </a:lnTo>
                  <a:lnTo>
                    <a:pt x="124" y="1336"/>
                  </a:lnTo>
                  <a:lnTo>
                    <a:pt x="106" y="1360"/>
                  </a:lnTo>
                  <a:lnTo>
                    <a:pt x="92" y="1384"/>
                  </a:lnTo>
                  <a:lnTo>
                    <a:pt x="78" y="1408"/>
                  </a:lnTo>
                  <a:lnTo>
                    <a:pt x="64" y="1432"/>
                  </a:lnTo>
                  <a:lnTo>
                    <a:pt x="52" y="1458"/>
                  </a:lnTo>
                  <a:lnTo>
                    <a:pt x="42" y="1484"/>
                  </a:lnTo>
                  <a:lnTo>
                    <a:pt x="32" y="1510"/>
                  </a:lnTo>
                  <a:lnTo>
                    <a:pt x="24" y="1538"/>
                  </a:lnTo>
                  <a:lnTo>
                    <a:pt x="16" y="1566"/>
                  </a:lnTo>
                  <a:lnTo>
                    <a:pt x="10" y="1594"/>
                  </a:lnTo>
                  <a:lnTo>
                    <a:pt x="6" y="1622"/>
                  </a:lnTo>
                  <a:lnTo>
                    <a:pt x="2" y="1652"/>
                  </a:lnTo>
                  <a:lnTo>
                    <a:pt x="0" y="1682"/>
                  </a:lnTo>
                  <a:lnTo>
                    <a:pt x="0" y="1712"/>
                  </a:lnTo>
                  <a:lnTo>
                    <a:pt x="0" y="1712"/>
                  </a:lnTo>
                  <a:lnTo>
                    <a:pt x="0" y="1748"/>
                  </a:lnTo>
                  <a:lnTo>
                    <a:pt x="2" y="1782"/>
                  </a:lnTo>
                  <a:lnTo>
                    <a:pt x="8" y="1816"/>
                  </a:lnTo>
                  <a:lnTo>
                    <a:pt x="14" y="1848"/>
                  </a:lnTo>
                  <a:lnTo>
                    <a:pt x="22" y="1880"/>
                  </a:lnTo>
                  <a:lnTo>
                    <a:pt x="32" y="1912"/>
                  </a:lnTo>
                  <a:lnTo>
                    <a:pt x="44" y="1942"/>
                  </a:lnTo>
                  <a:lnTo>
                    <a:pt x="58" y="1970"/>
                  </a:lnTo>
                  <a:lnTo>
                    <a:pt x="72" y="1998"/>
                  </a:lnTo>
                  <a:lnTo>
                    <a:pt x="88" y="2026"/>
                  </a:lnTo>
                  <a:lnTo>
                    <a:pt x="106" y="2052"/>
                  </a:lnTo>
                  <a:lnTo>
                    <a:pt x="126" y="2076"/>
                  </a:lnTo>
                  <a:lnTo>
                    <a:pt x="146" y="2100"/>
                  </a:lnTo>
                  <a:lnTo>
                    <a:pt x="170" y="2124"/>
                  </a:lnTo>
                  <a:lnTo>
                    <a:pt x="192" y="2146"/>
                  </a:lnTo>
                  <a:lnTo>
                    <a:pt x="218" y="2166"/>
                  </a:lnTo>
                  <a:lnTo>
                    <a:pt x="244" y="2186"/>
                  </a:lnTo>
                  <a:lnTo>
                    <a:pt x="270" y="2204"/>
                  </a:lnTo>
                  <a:lnTo>
                    <a:pt x="298" y="2222"/>
                  </a:lnTo>
                  <a:lnTo>
                    <a:pt x="328" y="2238"/>
                  </a:lnTo>
                  <a:lnTo>
                    <a:pt x="358" y="2252"/>
                  </a:lnTo>
                  <a:lnTo>
                    <a:pt x="388" y="2266"/>
                  </a:lnTo>
                  <a:lnTo>
                    <a:pt x="420" y="2278"/>
                  </a:lnTo>
                  <a:lnTo>
                    <a:pt x="454" y="2290"/>
                  </a:lnTo>
                  <a:lnTo>
                    <a:pt x="488" y="2300"/>
                  </a:lnTo>
                  <a:lnTo>
                    <a:pt x="522" y="2308"/>
                  </a:lnTo>
                  <a:lnTo>
                    <a:pt x="558" y="2316"/>
                  </a:lnTo>
                  <a:lnTo>
                    <a:pt x="594" y="2322"/>
                  </a:lnTo>
                  <a:lnTo>
                    <a:pt x="630" y="2326"/>
                  </a:lnTo>
                  <a:lnTo>
                    <a:pt x="668" y="2330"/>
                  </a:lnTo>
                  <a:lnTo>
                    <a:pt x="706" y="2332"/>
                  </a:lnTo>
                  <a:lnTo>
                    <a:pt x="744" y="2332"/>
                  </a:lnTo>
                  <a:lnTo>
                    <a:pt x="3026" y="2332"/>
                  </a:lnTo>
                  <a:lnTo>
                    <a:pt x="3026" y="2332"/>
                  </a:lnTo>
                  <a:lnTo>
                    <a:pt x="3106" y="2322"/>
                  </a:lnTo>
                  <a:lnTo>
                    <a:pt x="3182" y="2308"/>
                  </a:lnTo>
                  <a:lnTo>
                    <a:pt x="3256" y="2292"/>
                  </a:lnTo>
                  <a:lnTo>
                    <a:pt x="3326" y="2272"/>
                  </a:lnTo>
                  <a:lnTo>
                    <a:pt x="3360" y="2260"/>
                  </a:lnTo>
                  <a:lnTo>
                    <a:pt x="3394" y="2248"/>
                  </a:lnTo>
                  <a:lnTo>
                    <a:pt x="3426" y="2234"/>
                  </a:lnTo>
                  <a:lnTo>
                    <a:pt x="3456" y="2220"/>
                  </a:lnTo>
                  <a:lnTo>
                    <a:pt x="3486" y="2204"/>
                  </a:lnTo>
                  <a:lnTo>
                    <a:pt x="3516" y="2188"/>
                  </a:lnTo>
                  <a:lnTo>
                    <a:pt x="3544" y="2170"/>
                  </a:lnTo>
                  <a:lnTo>
                    <a:pt x="3570" y="2152"/>
                  </a:lnTo>
                  <a:lnTo>
                    <a:pt x="3594" y="2132"/>
                  </a:lnTo>
                  <a:lnTo>
                    <a:pt x="3618" y="2112"/>
                  </a:lnTo>
                  <a:lnTo>
                    <a:pt x="3640" y="2090"/>
                  </a:lnTo>
                  <a:lnTo>
                    <a:pt x="3662" y="2068"/>
                  </a:lnTo>
                  <a:lnTo>
                    <a:pt x="3682" y="2044"/>
                  </a:lnTo>
                  <a:lnTo>
                    <a:pt x="3700" y="2018"/>
                  </a:lnTo>
                  <a:lnTo>
                    <a:pt x="3716" y="1992"/>
                  </a:lnTo>
                  <a:lnTo>
                    <a:pt x="3732" y="1964"/>
                  </a:lnTo>
                  <a:lnTo>
                    <a:pt x="3744" y="1936"/>
                  </a:lnTo>
                  <a:lnTo>
                    <a:pt x="3756" y="1906"/>
                  </a:lnTo>
                  <a:lnTo>
                    <a:pt x="3766" y="1876"/>
                  </a:lnTo>
                  <a:lnTo>
                    <a:pt x="3774" y="1844"/>
                  </a:lnTo>
                  <a:lnTo>
                    <a:pt x="3782" y="1810"/>
                  </a:lnTo>
                  <a:lnTo>
                    <a:pt x="3786" y="1774"/>
                  </a:lnTo>
                  <a:lnTo>
                    <a:pt x="3790" y="1738"/>
                  </a:lnTo>
                  <a:lnTo>
                    <a:pt x="3790" y="1700"/>
                  </a:lnTo>
                  <a:close/>
                </a:path>
              </a:pathLst>
            </a:custGeom>
            <a:solidFill>
              <a:schemeClr val="bg1"/>
            </a:solidFill>
            <a:ln>
              <a:noFill/>
            </a:ln>
          </p:spPr>
          <p:txBody>
            <a:bodyPr vert="horz" wrap="square" lIns="91427" tIns="45713" rIns="91427" bIns="45713" numCol="1" anchor="t" anchorCtr="0" compatLnSpc="1">
              <a:prstTxWarp prst="textNoShape">
                <a:avLst/>
              </a:prstTxWarp>
            </a:bodyPr>
            <a:lstStyle/>
            <a:p>
              <a:endParaRPr lang="en-US" sz="1199" dirty="0"/>
            </a:p>
          </p:txBody>
        </p:sp>
        <p:sp>
          <p:nvSpPr>
            <p:cNvPr id="231" name="TextBox 230"/>
            <p:cNvSpPr txBox="1"/>
            <p:nvPr/>
          </p:nvSpPr>
          <p:spPr>
            <a:xfrm>
              <a:off x="988234" y="2549146"/>
              <a:ext cx="1409086" cy="949390"/>
            </a:xfrm>
            <a:prstGeom prst="rect">
              <a:avLst/>
            </a:prstGeom>
            <a:noFill/>
          </p:spPr>
          <p:txBody>
            <a:bodyPr wrap="none" lIns="182854" tIns="146283" rIns="182854" bIns="146283" rtlCol="0">
              <a:spAutoFit/>
            </a:bodyPr>
            <a:lstStyle/>
            <a:p>
              <a:pPr marL="171417" indent="-171417" fontAlgn="base">
                <a:lnSpc>
                  <a:spcPts val="800"/>
                </a:lnSpc>
                <a:spcBef>
                  <a:spcPct val="0"/>
                </a:spcBef>
                <a:spcAft>
                  <a:spcPts val="600"/>
                </a:spcAft>
                <a:buFont typeface="Arial" panose="020B0604020202020204" pitchFamily="34" charset="0"/>
                <a:buChar char="•"/>
              </a:pPr>
              <a:r>
                <a:rPr lang="en-US" sz="1000" dirty="0"/>
                <a:t>HDInsight</a:t>
              </a:r>
            </a:p>
            <a:p>
              <a:pPr marL="171417" indent="-171417" fontAlgn="base">
                <a:lnSpc>
                  <a:spcPts val="800"/>
                </a:lnSpc>
                <a:spcBef>
                  <a:spcPct val="0"/>
                </a:spcBef>
                <a:spcAft>
                  <a:spcPts val="600"/>
                </a:spcAft>
                <a:buFont typeface="Arial" panose="020B0604020202020204" pitchFamily="34" charset="0"/>
                <a:buChar char="•"/>
              </a:pPr>
              <a:r>
                <a:rPr lang="en-US" sz="1000" dirty="0"/>
                <a:t>SQL Server VM</a:t>
              </a:r>
            </a:p>
            <a:p>
              <a:pPr marL="171417" indent="-171417" fontAlgn="base">
                <a:lnSpc>
                  <a:spcPts val="800"/>
                </a:lnSpc>
                <a:spcBef>
                  <a:spcPct val="0"/>
                </a:spcBef>
                <a:spcAft>
                  <a:spcPts val="600"/>
                </a:spcAft>
                <a:buFont typeface="Arial" panose="020B0604020202020204" pitchFamily="34" charset="0"/>
                <a:buChar char="•"/>
              </a:pPr>
              <a:r>
                <a:rPr lang="en-US" sz="1000" dirty="0"/>
                <a:t>SQL DB</a:t>
              </a:r>
            </a:p>
            <a:p>
              <a:pPr marL="171417" indent="-171417" fontAlgn="base">
                <a:lnSpc>
                  <a:spcPts val="800"/>
                </a:lnSpc>
                <a:spcBef>
                  <a:spcPct val="0"/>
                </a:spcBef>
                <a:spcAft>
                  <a:spcPts val="600"/>
                </a:spcAft>
                <a:buFont typeface="Arial" panose="020B0604020202020204" pitchFamily="34" charset="0"/>
                <a:buChar char="•"/>
              </a:pPr>
              <a:r>
                <a:rPr lang="en-US" sz="1000" dirty="0"/>
                <a:t>Blobs &amp; </a:t>
              </a:r>
              <a:r>
                <a:rPr lang="en-US" sz="1000" dirty="0" smtClean="0"/>
                <a:t>Tables</a:t>
              </a:r>
              <a:endParaRPr lang="en-US" sz="1000" dirty="0"/>
            </a:p>
          </p:txBody>
        </p:sp>
      </p:grpSp>
      <p:grpSp>
        <p:nvGrpSpPr>
          <p:cNvPr id="2" name="Group 1"/>
          <p:cNvGrpSpPr/>
          <p:nvPr/>
        </p:nvGrpSpPr>
        <p:grpSpPr>
          <a:xfrm>
            <a:off x="820457" y="4005043"/>
            <a:ext cx="2204702" cy="1468163"/>
            <a:chOff x="820457" y="3962511"/>
            <a:chExt cx="2204702" cy="1468163"/>
          </a:xfrm>
        </p:grpSpPr>
        <p:sp>
          <p:nvSpPr>
            <p:cNvPr id="234" name="Freeform 88"/>
            <p:cNvSpPr>
              <a:spLocks noEditPoints="1"/>
            </p:cNvSpPr>
            <p:nvPr/>
          </p:nvSpPr>
          <p:spPr bwMode="black">
            <a:xfrm>
              <a:off x="820457" y="3962511"/>
              <a:ext cx="1593926" cy="1349078"/>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32509">
                <a:defRPr/>
              </a:pPr>
              <a:endParaRPr lang="en-US" sz="1836" dirty="0"/>
            </a:p>
          </p:txBody>
        </p:sp>
        <p:sp>
          <p:nvSpPr>
            <p:cNvPr id="235" name="Rectangle 234"/>
            <p:cNvSpPr>
              <a:spLocks noChangeAspect="1"/>
            </p:cNvSpPr>
            <p:nvPr/>
          </p:nvSpPr>
          <p:spPr bwMode="auto">
            <a:xfrm>
              <a:off x="917429" y="4063770"/>
              <a:ext cx="2107730" cy="849572"/>
            </a:xfrm>
            <a:prstGeom prst="rect">
              <a:avLst/>
            </a:prstGeom>
            <a:noFill/>
            <a:ln w="38100" cap="flat" cmpd="sng" algn="ctr">
              <a:noFill/>
              <a:prstDash val="solid"/>
              <a:headEnd type="none" w="med" len="med"/>
              <a:tailEnd type="none" w="med" len="med"/>
            </a:ln>
            <a:effectLst/>
          </p:spPr>
          <p:txBody>
            <a:bodyPr vert="horz" wrap="square" lIns="93243" tIns="91427" rIns="93243" bIns="91427" numCol="1" rtlCol="0" anchor="t" anchorCtr="0" compatLnSpc="1">
              <a:prstTxWarp prst="textNoShape">
                <a:avLst/>
              </a:prstTxWarp>
            </a:bodyPr>
            <a:lstStyle/>
            <a:p>
              <a:pPr marL="171417" indent="-171417" fontAlgn="base">
                <a:lnSpc>
                  <a:spcPct val="90000"/>
                </a:lnSpc>
                <a:spcBef>
                  <a:spcPct val="0"/>
                </a:spcBef>
                <a:spcAft>
                  <a:spcPts val="600"/>
                </a:spcAft>
                <a:buFont typeface="Arial" panose="020B0604020202020204" pitchFamily="34" charset="0"/>
                <a:buChar char="•"/>
              </a:pPr>
              <a:r>
                <a:rPr lang="fr-FR" sz="1099" dirty="0" smtClean="0">
                  <a:solidFill>
                    <a:srgbClr val="FFFFFF"/>
                  </a:solidFill>
                </a:rPr>
                <a:t>Fichiers locaux</a:t>
              </a:r>
            </a:p>
            <a:p>
              <a:pPr marL="171417" indent="-171417" fontAlgn="base">
                <a:lnSpc>
                  <a:spcPct val="90000"/>
                </a:lnSpc>
                <a:spcBef>
                  <a:spcPct val="0"/>
                </a:spcBef>
                <a:spcAft>
                  <a:spcPts val="600"/>
                </a:spcAft>
                <a:buFont typeface="Arial" panose="020B0604020202020204" pitchFamily="34" charset="0"/>
                <a:buChar char="•"/>
              </a:pPr>
              <a:r>
                <a:rPr lang="fr-FR" sz="1099" dirty="0" smtClean="0">
                  <a:solidFill>
                    <a:srgbClr val="FFFFFF"/>
                  </a:solidFill>
                </a:rPr>
                <a:t>Classeurs Excel</a:t>
              </a:r>
            </a:p>
            <a:p>
              <a:pPr marL="171417" indent="-171417" fontAlgn="base">
                <a:lnSpc>
                  <a:spcPct val="90000"/>
                </a:lnSpc>
                <a:spcBef>
                  <a:spcPct val="0"/>
                </a:spcBef>
                <a:spcAft>
                  <a:spcPts val="600"/>
                </a:spcAft>
                <a:buFont typeface="Arial" panose="020B0604020202020204" pitchFamily="34" charset="0"/>
                <a:buChar char="•"/>
              </a:pPr>
              <a:r>
                <a:rPr lang="fr-FR" sz="1099" dirty="0" smtClean="0">
                  <a:solidFill>
                    <a:srgbClr val="FFFFFF"/>
                  </a:solidFill>
                </a:rPr>
                <a:t>Autres données </a:t>
              </a:r>
            </a:p>
            <a:p>
              <a:pPr fontAlgn="base">
                <a:lnSpc>
                  <a:spcPct val="90000"/>
                </a:lnSpc>
                <a:spcBef>
                  <a:spcPct val="0"/>
                </a:spcBef>
                <a:spcAft>
                  <a:spcPts val="600"/>
                </a:spcAft>
              </a:pPr>
              <a:r>
                <a:rPr lang="fr-FR" sz="1099" dirty="0" smtClean="0">
                  <a:solidFill>
                    <a:srgbClr val="FFFFFF"/>
                  </a:solidFill>
                </a:rPr>
                <a:t>    sur le PC</a:t>
              </a:r>
              <a:endParaRPr lang="fr-FR" sz="1099" dirty="0">
                <a:solidFill>
                  <a:srgbClr val="FFFFFF"/>
                </a:solidFill>
              </a:endParaRPr>
            </a:p>
          </p:txBody>
        </p:sp>
        <p:grpSp>
          <p:nvGrpSpPr>
            <p:cNvPr id="236" name="Group 235"/>
            <p:cNvGrpSpPr/>
            <p:nvPr/>
          </p:nvGrpSpPr>
          <p:grpSpPr>
            <a:xfrm>
              <a:off x="1951684" y="4732584"/>
              <a:ext cx="697716" cy="698090"/>
              <a:chOff x="12923838" y="-3173413"/>
              <a:chExt cx="2962275" cy="2963863"/>
            </a:xfrm>
          </p:grpSpPr>
          <p:sp>
            <p:nvSpPr>
              <p:cNvPr id="237" name="Freeform 5"/>
              <p:cNvSpPr>
                <a:spLocks/>
              </p:cNvSpPr>
              <p:nvPr/>
            </p:nvSpPr>
            <p:spPr bwMode="auto">
              <a:xfrm>
                <a:off x="14673263" y="-1425575"/>
                <a:ext cx="1212850" cy="1216025"/>
              </a:xfrm>
              <a:custGeom>
                <a:avLst/>
                <a:gdLst>
                  <a:gd name="T0" fmla="*/ 297 w 322"/>
                  <a:gd name="T1" fmla="*/ 297 h 323"/>
                  <a:gd name="T2" fmla="*/ 296 w 322"/>
                  <a:gd name="T3" fmla="*/ 298 h 323"/>
                  <a:gd name="T4" fmla="*/ 206 w 322"/>
                  <a:gd name="T5" fmla="*/ 298 h 323"/>
                  <a:gd name="T6" fmla="*/ 0 w 322"/>
                  <a:gd name="T7" fmla="*/ 91 h 323"/>
                  <a:gd name="T8" fmla="*/ 90 w 322"/>
                  <a:gd name="T9" fmla="*/ 0 h 323"/>
                  <a:gd name="T10" fmla="*/ 297 w 322"/>
                  <a:gd name="T11" fmla="*/ 207 h 323"/>
                  <a:gd name="T12" fmla="*/ 297 w 322"/>
                  <a:gd name="T13" fmla="*/ 297 h 323"/>
                </a:gdLst>
                <a:ahLst/>
                <a:cxnLst>
                  <a:cxn ang="0">
                    <a:pos x="T0" y="T1"/>
                  </a:cxn>
                  <a:cxn ang="0">
                    <a:pos x="T2" y="T3"/>
                  </a:cxn>
                  <a:cxn ang="0">
                    <a:pos x="T4" y="T5"/>
                  </a:cxn>
                  <a:cxn ang="0">
                    <a:pos x="T6" y="T7"/>
                  </a:cxn>
                  <a:cxn ang="0">
                    <a:pos x="T8" y="T9"/>
                  </a:cxn>
                  <a:cxn ang="0">
                    <a:pos x="T10" y="T11"/>
                  </a:cxn>
                  <a:cxn ang="0">
                    <a:pos x="T12" y="T13"/>
                  </a:cxn>
                </a:cxnLst>
                <a:rect l="0" t="0" r="r" b="b"/>
                <a:pathLst>
                  <a:path w="322" h="323">
                    <a:moveTo>
                      <a:pt x="297" y="297"/>
                    </a:moveTo>
                    <a:cubicBezTo>
                      <a:pt x="296" y="298"/>
                      <a:pt x="296" y="298"/>
                      <a:pt x="296" y="298"/>
                    </a:cubicBezTo>
                    <a:cubicBezTo>
                      <a:pt x="271" y="323"/>
                      <a:pt x="231" y="323"/>
                      <a:pt x="206" y="298"/>
                    </a:cubicBezTo>
                    <a:cubicBezTo>
                      <a:pt x="0" y="91"/>
                      <a:pt x="0" y="91"/>
                      <a:pt x="0" y="91"/>
                    </a:cubicBezTo>
                    <a:cubicBezTo>
                      <a:pt x="90" y="0"/>
                      <a:pt x="90" y="0"/>
                      <a:pt x="90" y="0"/>
                    </a:cubicBezTo>
                    <a:cubicBezTo>
                      <a:pt x="297" y="207"/>
                      <a:pt x="297" y="207"/>
                      <a:pt x="297" y="207"/>
                    </a:cubicBezTo>
                    <a:cubicBezTo>
                      <a:pt x="322" y="232"/>
                      <a:pt x="322" y="272"/>
                      <a:pt x="297" y="29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38" name="Freeform 6"/>
              <p:cNvSpPr>
                <a:spLocks/>
              </p:cNvSpPr>
              <p:nvPr/>
            </p:nvSpPr>
            <p:spPr bwMode="auto">
              <a:xfrm>
                <a:off x="12923838" y="-3173413"/>
                <a:ext cx="2435225" cy="2432050"/>
              </a:xfrm>
              <a:custGeom>
                <a:avLst/>
                <a:gdLst>
                  <a:gd name="T0" fmla="*/ 532 w 647"/>
                  <a:gd name="T1" fmla="*/ 115 h 646"/>
                  <a:gd name="T2" fmla="*/ 532 w 647"/>
                  <a:gd name="T3" fmla="*/ 531 h 646"/>
                  <a:gd name="T4" fmla="*/ 115 w 647"/>
                  <a:gd name="T5" fmla="*/ 531 h 646"/>
                  <a:gd name="T6" fmla="*/ 115 w 647"/>
                  <a:gd name="T7" fmla="*/ 115 h 646"/>
                  <a:gd name="T8" fmla="*/ 532 w 647"/>
                  <a:gd name="T9" fmla="*/ 115 h 646"/>
                </a:gdLst>
                <a:ahLst/>
                <a:cxnLst>
                  <a:cxn ang="0">
                    <a:pos x="T0" y="T1"/>
                  </a:cxn>
                  <a:cxn ang="0">
                    <a:pos x="T2" y="T3"/>
                  </a:cxn>
                  <a:cxn ang="0">
                    <a:pos x="T4" y="T5"/>
                  </a:cxn>
                  <a:cxn ang="0">
                    <a:pos x="T6" y="T7"/>
                  </a:cxn>
                  <a:cxn ang="0">
                    <a:pos x="T8" y="T9"/>
                  </a:cxn>
                </a:cxnLst>
                <a:rect l="0" t="0" r="r" b="b"/>
                <a:pathLst>
                  <a:path w="647" h="646">
                    <a:moveTo>
                      <a:pt x="532" y="115"/>
                    </a:moveTo>
                    <a:cubicBezTo>
                      <a:pt x="647" y="230"/>
                      <a:pt x="647" y="416"/>
                      <a:pt x="532" y="531"/>
                    </a:cubicBezTo>
                    <a:cubicBezTo>
                      <a:pt x="417" y="646"/>
                      <a:pt x="230" y="646"/>
                      <a:pt x="115" y="531"/>
                    </a:cubicBezTo>
                    <a:cubicBezTo>
                      <a:pt x="0" y="416"/>
                      <a:pt x="0" y="230"/>
                      <a:pt x="115" y="115"/>
                    </a:cubicBezTo>
                    <a:cubicBezTo>
                      <a:pt x="230" y="0"/>
                      <a:pt x="417" y="0"/>
                      <a:pt x="532" y="11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39" name="Freeform 7"/>
              <p:cNvSpPr>
                <a:spLocks/>
              </p:cNvSpPr>
              <p:nvPr/>
            </p:nvSpPr>
            <p:spPr bwMode="auto">
              <a:xfrm>
                <a:off x="13160375" y="-2935288"/>
                <a:ext cx="1960563" cy="1957388"/>
              </a:xfrm>
              <a:custGeom>
                <a:avLst/>
                <a:gdLst>
                  <a:gd name="T0" fmla="*/ 428 w 521"/>
                  <a:gd name="T1" fmla="*/ 92 h 520"/>
                  <a:gd name="T2" fmla="*/ 428 w 521"/>
                  <a:gd name="T3" fmla="*/ 428 h 520"/>
                  <a:gd name="T4" fmla="*/ 93 w 521"/>
                  <a:gd name="T5" fmla="*/ 428 h 520"/>
                  <a:gd name="T6" fmla="*/ 93 w 521"/>
                  <a:gd name="T7" fmla="*/ 92 h 520"/>
                  <a:gd name="T8" fmla="*/ 428 w 521"/>
                  <a:gd name="T9" fmla="*/ 92 h 520"/>
                </a:gdLst>
                <a:ahLst/>
                <a:cxnLst>
                  <a:cxn ang="0">
                    <a:pos x="T0" y="T1"/>
                  </a:cxn>
                  <a:cxn ang="0">
                    <a:pos x="T2" y="T3"/>
                  </a:cxn>
                  <a:cxn ang="0">
                    <a:pos x="T4" y="T5"/>
                  </a:cxn>
                  <a:cxn ang="0">
                    <a:pos x="T6" y="T7"/>
                  </a:cxn>
                  <a:cxn ang="0">
                    <a:pos x="T8" y="T9"/>
                  </a:cxn>
                </a:cxnLst>
                <a:rect l="0" t="0" r="r" b="b"/>
                <a:pathLst>
                  <a:path w="521" h="520">
                    <a:moveTo>
                      <a:pt x="428" y="92"/>
                    </a:moveTo>
                    <a:cubicBezTo>
                      <a:pt x="521" y="185"/>
                      <a:pt x="521" y="335"/>
                      <a:pt x="428" y="428"/>
                    </a:cubicBezTo>
                    <a:cubicBezTo>
                      <a:pt x="336" y="520"/>
                      <a:pt x="185" y="520"/>
                      <a:pt x="93" y="428"/>
                    </a:cubicBezTo>
                    <a:cubicBezTo>
                      <a:pt x="0" y="335"/>
                      <a:pt x="0" y="185"/>
                      <a:pt x="93" y="92"/>
                    </a:cubicBezTo>
                    <a:cubicBezTo>
                      <a:pt x="185" y="0"/>
                      <a:pt x="336" y="0"/>
                      <a:pt x="428" y="9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0" name="Freeform 8"/>
              <p:cNvSpPr>
                <a:spLocks/>
              </p:cNvSpPr>
              <p:nvPr/>
            </p:nvSpPr>
            <p:spPr bwMode="auto">
              <a:xfrm>
                <a:off x="14128750" y="-1738313"/>
                <a:ext cx="101600" cy="376238"/>
              </a:xfrm>
              <a:custGeom>
                <a:avLst/>
                <a:gdLst>
                  <a:gd name="T0" fmla="*/ 0 w 64"/>
                  <a:gd name="T1" fmla="*/ 0 h 237"/>
                  <a:gd name="T2" fmla="*/ 64 w 64"/>
                  <a:gd name="T3" fmla="*/ 0 h 237"/>
                  <a:gd name="T4" fmla="*/ 64 w 64"/>
                  <a:gd name="T5" fmla="*/ 237 h 237"/>
                  <a:gd name="T6" fmla="*/ 0 w 64"/>
                  <a:gd name="T7" fmla="*/ 237 h 237"/>
                  <a:gd name="T8" fmla="*/ 0 w 64"/>
                  <a:gd name="T9" fmla="*/ 0 h 237"/>
                  <a:gd name="T10" fmla="*/ 0 w 64"/>
                  <a:gd name="T11" fmla="*/ 0 h 237"/>
                </a:gdLst>
                <a:ahLst/>
                <a:cxnLst>
                  <a:cxn ang="0">
                    <a:pos x="T0" y="T1"/>
                  </a:cxn>
                  <a:cxn ang="0">
                    <a:pos x="T2" y="T3"/>
                  </a:cxn>
                  <a:cxn ang="0">
                    <a:pos x="T4" y="T5"/>
                  </a:cxn>
                  <a:cxn ang="0">
                    <a:pos x="T6" y="T7"/>
                  </a:cxn>
                  <a:cxn ang="0">
                    <a:pos x="T8" y="T9"/>
                  </a:cxn>
                  <a:cxn ang="0">
                    <a:pos x="T10" y="T11"/>
                  </a:cxn>
                </a:cxnLst>
                <a:rect l="0" t="0" r="r" b="b"/>
                <a:pathLst>
                  <a:path w="64" h="237">
                    <a:moveTo>
                      <a:pt x="0" y="0"/>
                    </a:moveTo>
                    <a:lnTo>
                      <a:pt x="64" y="0"/>
                    </a:lnTo>
                    <a:lnTo>
                      <a:pt x="64" y="237"/>
                    </a:lnTo>
                    <a:lnTo>
                      <a:pt x="0" y="237"/>
                    </a:lnTo>
                    <a:lnTo>
                      <a:pt x="0" y="0"/>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1" name="Freeform 9"/>
              <p:cNvSpPr>
                <a:spLocks/>
              </p:cNvSpPr>
              <p:nvPr/>
            </p:nvSpPr>
            <p:spPr bwMode="auto">
              <a:xfrm>
                <a:off x="13981113" y="-1617663"/>
                <a:ext cx="101600" cy="255588"/>
              </a:xfrm>
              <a:custGeom>
                <a:avLst/>
                <a:gdLst>
                  <a:gd name="T0" fmla="*/ 0 w 64"/>
                  <a:gd name="T1" fmla="*/ 0 h 161"/>
                  <a:gd name="T2" fmla="*/ 64 w 64"/>
                  <a:gd name="T3" fmla="*/ 0 h 161"/>
                  <a:gd name="T4" fmla="*/ 64 w 64"/>
                  <a:gd name="T5" fmla="*/ 161 h 161"/>
                  <a:gd name="T6" fmla="*/ 0 w 64"/>
                  <a:gd name="T7" fmla="*/ 161 h 161"/>
                  <a:gd name="T8" fmla="*/ 0 w 64"/>
                  <a:gd name="T9" fmla="*/ 0 h 161"/>
                  <a:gd name="T10" fmla="*/ 0 w 64"/>
                  <a:gd name="T11" fmla="*/ 0 h 161"/>
                </a:gdLst>
                <a:ahLst/>
                <a:cxnLst>
                  <a:cxn ang="0">
                    <a:pos x="T0" y="T1"/>
                  </a:cxn>
                  <a:cxn ang="0">
                    <a:pos x="T2" y="T3"/>
                  </a:cxn>
                  <a:cxn ang="0">
                    <a:pos x="T4" y="T5"/>
                  </a:cxn>
                  <a:cxn ang="0">
                    <a:pos x="T6" y="T7"/>
                  </a:cxn>
                  <a:cxn ang="0">
                    <a:pos x="T8" y="T9"/>
                  </a:cxn>
                  <a:cxn ang="0">
                    <a:pos x="T10" y="T11"/>
                  </a:cxn>
                </a:cxnLst>
                <a:rect l="0" t="0" r="r" b="b"/>
                <a:pathLst>
                  <a:path w="64" h="161">
                    <a:moveTo>
                      <a:pt x="0" y="0"/>
                    </a:moveTo>
                    <a:lnTo>
                      <a:pt x="64" y="0"/>
                    </a:lnTo>
                    <a:lnTo>
                      <a:pt x="64" y="161"/>
                    </a:lnTo>
                    <a:lnTo>
                      <a:pt x="0" y="161"/>
                    </a:lnTo>
                    <a:lnTo>
                      <a:pt x="0" y="0"/>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2" name="Freeform 10"/>
              <p:cNvSpPr>
                <a:spLocks/>
              </p:cNvSpPr>
              <p:nvPr/>
            </p:nvSpPr>
            <p:spPr bwMode="auto">
              <a:xfrm>
                <a:off x="13835063" y="-2051050"/>
                <a:ext cx="101600" cy="688975"/>
              </a:xfrm>
              <a:custGeom>
                <a:avLst/>
                <a:gdLst>
                  <a:gd name="T0" fmla="*/ 0 w 64"/>
                  <a:gd name="T1" fmla="*/ 0 h 434"/>
                  <a:gd name="T2" fmla="*/ 64 w 64"/>
                  <a:gd name="T3" fmla="*/ 0 h 434"/>
                  <a:gd name="T4" fmla="*/ 64 w 64"/>
                  <a:gd name="T5" fmla="*/ 434 h 434"/>
                  <a:gd name="T6" fmla="*/ 0 w 64"/>
                  <a:gd name="T7" fmla="*/ 434 h 434"/>
                  <a:gd name="T8" fmla="*/ 0 w 64"/>
                  <a:gd name="T9" fmla="*/ 0 h 434"/>
                  <a:gd name="T10" fmla="*/ 0 w 64"/>
                  <a:gd name="T11" fmla="*/ 0 h 434"/>
                </a:gdLst>
                <a:ahLst/>
                <a:cxnLst>
                  <a:cxn ang="0">
                    <a:pos x="T0" y="T1"/>
                  </a:cxn>
                  <a:cxn ang="0">
                    <a:pos x="T2" y="T3"/>
                  </a:cxn>
                  <a:cxn ang="0">
                    <a:pos x="T4" y="T5"/>
                  </a:cxn>
                  <a:cxn ang="0">
                    <a:pos x="T6" y="T7"/>
                  </a:cxn>
                  <a:cxn ang="0">
                    <a:pos x="T8" y="T9"/>
                  </a:cxn>
                  <a:cxn ang="0">
                    <a:pos x="T10" y="T11"/>
                  </a:cxn>
                </a:cxnLst>
                <a:rect l="0" t="0" r="r" b="b"/>
                <a:pathLst>
                  <a:path w="64" h="434">
                    <a:moveTo>
                      <a:pt x="0" y="0"/>
                    </a:moveTo>
                    <a:lnTo>
                      <a:pt x="64" y="0"/>
                    </a:lnTo>
                    <a:lnTo>
                      <a:pt x="64" y="434"/>
                    </a:lnTo>
                    <a:lnTo>
                      <a:pt x="0" y="434"/>
                    </a:lnTo>
                    <a:lnTo>
                      <a:pt x="0" y="0"/>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3" name="Freeform 11"/>
              <p:cNvSpPr>
                <a:spLocks/>
              </p:cNvSpPr>
              <p:nvPr/>
            </p:nvSpPr>
            <p:spPr bwMode="auto">
              <a:xfrm>
                <a:off x="13684250" y="-2232025"/>
                <a:ext cx="101600" cy="869950"/>
              </a:xfrm>
              <a:custGeom>
                <a:avLst/>
                <a:gdLst>
                  <a:gd name="T0" fmla="*/ 0 w 64"/>
                  <a:gd name="T1" fmla="*/ 0 h 548"/>
                  <a:gd name="T2" fmla="*/ 64 w 64"/>
                  <a:gd name="T3" fmla="*/ 0 h 548"/>
                  <a:gd name="T4" fmla="*/ 64 w 64"/>
                  <a:gd name="T5" fmla="*/ 548 h 548"/>
                  <a:gd name="T6" fmla="*/ 0 w 64"/>
                  <a:gd name="T7" fmla="*/ 548 h 548"/>
                  <a:gd name="T8" fmla="*/ 0 w 64"/>
                  <a:gd name="T9" fmla="*/ 0 h 548"/>
                  <a:gd name="T10" fmla="*/ 0 w 64"/>
                  <a:gd name="T11" fmla="*/ 0 h 548"/>
                </a:gdLst>
                <a:ahLst/>
                <a:cxnLst>
                  <a:cxn ang="0">
                    <a:pos x="T0" y="T1"/>
                  </a:cxn>
                  <a:cxn ang="0">
                    <a:pos x="T2" y="T3"/>
                  </a:cxn>
                  <a:cxn ang="0">
                    <a:pos x="T4" y="T5"/>
                  </a:cxn>
                  <a:cxn ang="0">
                    <a:pos x="T6" y="T7"/>
                  </a:cxn>
                  <a:cxn ang="0">
                    <a:pos x="T8" y="T9"/>
                  </a:cxn>
                  <a:cxn ang="0">
                    <a:pos x="T10" y="T11"/>
                  </a:cxn>
                </a:cxnLst>
                <a:rect l="0" t="0" r="r" b="b"/>
                <a:pathLst>
                  <a:path w="64" h="548">
                    <a:moveTo>
                      <a:pt x="0" y="0"/>
                    </a:moveTo>
                    <a:lnTo>
                      <a:pt x="64" y="0"/>
                    </a:lnTo>
                    <a:lnTo>
                      <a:pt x="64" y="548"/>
                    </a:lnTo>
                    <a:lnTo>
                      <a:pt x="0" y="548"/>
                    </a:lnTo>
                    <a:lnTo>
                      <a:pt x="0" y="0"/>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4" name="Freeform 12"/>
              <p:cNvSpPr>
                <a:spLocks/>
              </p:cNvSpPr>
              <p:nvPr/>
            </p:nvSpPr>
            <p:spPr bwMode="auto">
              <a:xfrm>
                <a:off x="13536613" y="-1900238"/>
                <a:ext cx="101600" cy="538163"/>
              </a:xfrm>
              <a:custGeom>
                <a:avLst/>
                <a:gdLst>
                  <a:gd name="T0" fmla="*/ 0 w 64"/>
                  <a:gd name="T1" fmla="*/ 0 h 339"/>
                  <a:gd name="T2" fmla="*/ 64 w 64"/>
                  <a:gd name="T3" fmla="*/ 0 h 339"/>
                  <a:gd name="T4" fmla="*/ 64 w 64"/>
                  <a:gd name="T5" fmla="*/ 339 h 339"/>
                  <a:gd name="T6" fmla="*/ 0 w 64"/>
                  <a:gd name="T7" fmla="*/ 339 h 339"/>
                  <a:gd name="T8" fmla="*/ 0 w 64"/>
                  <a:gd name="T9" fmla="*/ 0 h 339"/>
                  <a:gd name="T10" fmla="*/ 0 w 64"/>
                  <a:gd name="T11" fmla="*/ 0 h 339"/>
                </a:gdLst>
                <a:ahLst/>
                <a:cxnLst>
                  <a:cxn ang="0">
                    <a:pos x="T0" y="T1"/>
                  </a:cxn>
                  <a:cxn ang="0">
                    <a:pos x="T2" y="T3"/>
                  </a:cxn>
                  <a:cxn ang="0">
                    <a:pos x="T4" y="T5"/>
                  </a:cxn>
                  <a:cxn ang="0">
                    <a:pos x="T6" y="T7"/>
                  </a:cxn>
                  <a:cxn ang="0">
                    <a:pos x="T8" y="T9"/>
                  </a:cxn>
                  <a:cxn ang="0">
                    <a:pos x="T10" y="T11"/>
                  </a:cxn>
                </a:cxnLst>
                <a:rect l="0" t="0" r="r" b="b"/>
                <a:pathLst>
                  <a:path w="64" h="339">
                    <a:moveTo>
                      <a:pt x="0" y="0"/>
                    </a:moveTo>
                    <a:lnTo>
                      <a:pt x="64" y="0"/>
                    </a:lnTo>
                    <a:lnTo>
                      <a:pt x="64" y="339"/>
                    </a:lnTo>
                    <a:lnTo>
                      <a:pt x="0" y="339"/>
                    </a:lnTo>
                    <a:lnTo>
                      <a:pt x="0" y="0"/>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5" name="Freeform 13"/>
              <p:cNvSpPr>
                <a:spLocks/>
              </p:cNvSpPr>
              <p:nvPr/>
            </p:nvSpPr>
            <p:spPr bwMode="auto">
              <a:xfrm>
                <a:off x="14082713" y="-2570163"/>
                <a:ext cx="669925" cy="669925"/>
              </a:xfrm>
              <a:custGeom>
                <a:avLst/>
                <a:gdLst>
                  <a:gd name="T0" fmla="*/ 89 w 178"/>
                  <a:gd name="T1" fmla="*/ 0 h 178"/>
                  <a:gd name="T2" fmla="*/ 0 w 178"/>
                  <a:gd name="T3" fmla="*/ 89 h 178"/>
                  <a:gd name="T4" fmla="*/ 89 w 178"/>
                  <a:gd name="T5" fmla="*/ 178 h 178"/>
                  <a:gd name="T6" fmla="*/ 178 w 178"/>
                  <a:gd name="T7" fmla="*/ 89 h 178"/>
                  <a:gd name="T8" fmla="*/ 89 w 178"/>
                  <a:gd name="T9" fmla="*/ 89 h 178"/>
                  <a:gd name="T10" fmla="*/ 89 w 178"/>
                  <a:gd name="T11" fmla="*/ 0 h 178"/>
                </a:gdLst>
                <a:ahLst/>
                <a:cxnLst>
                  <a:cxn ang="0">
                    <a:pos x="T0" y="T1"/>
                  </a:cxn>
                  <a:cxn ang="0">
                    <a:pos x="T2" y="T3"/>
                  </a:cxn>
                  <a:cxn ang="0">
                    <a:pos x="T4" y="T5"/>
                  </a:cxn>
                  <a:cxn ang="0">
                    <a:pos x="T6" y="T7"/>
                  </a:cxn>
                  <a:cxn ang="0">
                    <a:pos x="T8" y="T9"/>
                  </a:cxn>
                  <a:cxn ang="0">
                    <a:pos x="T10" y="T11"/>
                  </a:cxn>
                </a:cxnLst>
                <a:rect l="0" t="0" r="r" b="b"/>
                <a:pathLst>
                  <a:path w="178" h="178">
                    <a:moveTo>
                      <a:pt x="89" y="0"/>
                    </a:moveTo>
                    <a:cubicBezTo>
                      <a:pt x="40" y="0"/>
                      <a:pt x="0" y="39"/>
                      <a:pt x="0" y="89"/>
                    </a:cubicBezTo>
                    <a:cubicBezTo>
                      <a:pt x="0" y="138"/>
                      <a:pt x="40" y="178"/>
                      <a:pt x="89" y="178"/>
                    </a:cubicBezTo>
                    <a:cubicBezTo>
                      <a:pt x="138" y="178"/>
                      <a:pt x="178" y="138"/>
                      <a:pt x="178" y="89"/>
                    </a:cubicBezTo>
                    <a:cubicBezTo>
                      <a:pt x="89" y="89"/>
                      <a:pt x="89" y="89"/>
                      <a:pt x="89" y="89"/>
                    </a:cubicBezTo>
                    <a:lnTo>
                      <a:pt x="89"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46" name="Freeform 14"/>
              <p:cNvSpPr>
                <a:spLocks/>
              </p:cNvSpPr>
              <p:nvPr/>
            </p:nvSpPr>
            <p:spPr bwMode="auto">
              <a:xfrm>
                <a:off x="14474825" y="-2627313"/>
                <a:ext cx="334963" cy="334963"/>
              </a:xfrm>
              <a:custGeom>
                <a:avLst/>
                <a:gdLst>
                  <a:gd name="T0" fmla="*/ 0 w 89"/>
                  <a:gd name="T1" fmla="*/ 0 h 89"/>
                  <a:gd name="T2" fmla="*/ 0 w 89"/>
                  <a:gd name="T3" fmla="*/ 89 h 89"/>
                  <a:gd name="T4" fmla="*/ 89 w 89"/>
                  <a:gd name="T5" fmla="*/ 89 h 89"/>
                  <a:gd name="T6" fmla="*/ 0 w 89"/>
                  <a:gd name="T7" fmla="*/ 0 h 89"/>
                </a:gdLst>
                <a:ahLst/>
                <a:cxnLst>
                  <a:cxn ang="0">
                    <a:pos x="T0" y="T1"/>
                  </a:cxn>
                  <a:cxn ang="0">
                    <a:pos x="T2" y="T3"/>
                  </a:cxn>
                  <a:cxn ang="0">
                    <a:pos x="T4" y="T5"/>
                  </a:cxn>
                  <a:cxn ang="0">
                    <a:pos x="T6" y="T7"/>
                  </a:cxn>
                </a:cxnLst>
                <a:rect l="0" t="0" r="r" b="b"/>
                <a:pathLst>
                  <a:path w="89" h="89">
                    <a:moveTo>
                      <a:pt x="0" y="0"/>
                    </a:moveTo>
                    <a:cubicBezTo>
                      <a:pt x="0" y="89"/>
                      <a:pt x="0" y="89"/>
                      <a:pt x="0" y="89"/>
                    </a:cubicBezTo>
                    <a:cubicBezTo>
                      <a:pt x="89" y="89"/>
                      <a:pt x="89" y="89"/>
                      <a:pt x="89" y="89"/>
                    </a:cubicBezTo>
                    <a:cubicBezTo>
                      <a:pt x="89" y="39"/>
                      <a:pt x="49" y="0"/>
                      <a:pt x="0"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grpSp>
      </p:grpSp>
      <p:sp>
        <p:nvSpPr>
          <p:cNvPr id="4" name="TextBox 3"/>
          <p:cNvSpPr txBox="1"/>
          <p:nvPr/>
        </p:nvSpPr>
        <p:spPr>
          <a:xfrm>
            <a:off x="282919" y="2009574"/>
            <a:ext cx="2487250" cy="517065"/>
          </a:xfrm>
          <a:prstGeom prst="rect">
            <a:avLst/>
          </a:prstGeom>
          <a:noFill/>
        </p:spPr>
        <p:txBody>
          <a:bodyPr wrap="square" lIns="182880" tIns="146304" rIns="182880" bIns="146304" rtlCol="0">
            <a:spAutoFit/>
          </a:bodyPr>
          <a:lstStyle/>
          <a:p>
            <a:pPr>
              <a:lnSpc>
                <a:spcPct val="90000"/>
              </a:lnSpc>
              <a:spcAft>
                <a:spcPts val="600"/>
              </a:spcAft>
            </a:pPr>
            <a:r>
              <a:rPr lang="en-US" sz="1600" b="1" dirty="0" smtClean="0">
                <a:solidFill>
                  <a:schemeClr val="bg1"/>
                </a:solidFill>
              </a:rPr>
              <a:t>Cloud</a:t>
            </a:r>
          </a:p>
        </p:txBody>
      </p:sp>
      <p:sp>
        <p:nvSpPr>
          <p:cNvPr id="247" name="TextBox 246"/>
          <p:cNvSpPr txBox="1"/>
          <p:nvPr/>
        </p:nvSpPr>
        <p:spPr>
          <a:xfrm>
            <a:off x="304090" y="3522681"/>
            <a:ext cx="2487250" cy="517065"/>
          </a:xfrm>
          <a:prstGeom prst="rect">
            <a:avLst/>
          </a:prstGeom>
          <a:noFill/>
        </p:spPr>
        <p:txBody>
          <a:bodyPr wrap="square" lIns="182880" tIns="146304" rIns="182880" bIns="146304" rtlCol="0">
            <a:spAutoFit/>
          </a:bodyPr>
          <a:lstStyle/>
          <a:p>
            <a:pPr>
              <a:lnSpc>
                <a:spcPct val="90000"/>
              </a:lnSpc>
              <a:spcAft>
                <a:spcPts val="600"/>
              </a:spcAft>
            </a:pPr>
            <a:r>
              <a:rPr lang="en-US" sz="1600" b="1" dirty="0" smtClean="0">
                <a:solidFill>
                  <a:schemeClr val="bg1"/>
                </a:solidFill>
              </a:rPr>
              <a:t>Local</a:t>
            </a:r>
          </a:p>
        </p:txBody>
      </p:sp>
      <p:cxnSp>
        <p:nvCxnSpPr>
          <p:cNvPr id="248" name="Straight Arrow Connector 247"/>
          <p:cNvCxnSpPr/>
          <p:nvPr/>
        </p:nvCxnSpPr>
        <p:spPr>
          <a:xfrm flipH="1">
            <a:off x="2714161" y="2948303"/>
            <a:ext cx="731520" cy="0"/>
          </a:xfrm>
          <a:prstGeom prst="straightConnector1">
            <a:avLst/>
          </a:prstGeom>
          <a:solidFill>
            <a:srgbClr val="DC3C00"/>
          </a:solidFill>
          <a:ln w="38100">
            <a:solidFill>
              <a:srgbClr val="FFFFFF"/>
            </a:solidFill>
            <a:headEnd type="triangle" w="med" len="sm"/>
            <a:tailEnd type="none" w="med" len="med"/>
          </a:ln>
        </p:spPr>
        <p:style>
          <a:lnRef idx="2">
            <a:schemeClr val="accent1">
              <a:shade val="50000"/>
            </a:schemeClr>
          </a:lnRef>
          <a:fillRef idx="1">
            <a:schemeClr val="accent1"/>
          </a:fillRef>
          <a:effectRef idx="0">
            <a:schemeClr val="accent1"/>
          </a:effectRef>
          <a:fontRef idx="minor">
            <a:schemeClr val="lt1"/>
          </a:fontRef>
        </p:style>
      </p:cxnSp>
      <p:cxnSp>
        <p:nvCxnSpPr>
          <p:cNvPr id="250" name="Straight Arrow Connector 249"/>
          <p:cNvCxnSpPr/>
          <p:nvPr/>
        </p:nvCxnSpPr>
        <p:spPr>
          <a:xfrm flipH="1">
            <a:off x="2714160" y="4588217"/>
            <a:ext cx="731520" cy="10787"/>
          </a:xfrm>
          <a:prstGeom prst="straightConnector1">
            <a:avLst/>
          </a:prstGeom>
          <a:solidFill>
            <a:srgbClr val="DC3C00"/>
          </a:solidFill>
          <a:ln w="38100">
            <a:solidFill>
              <a:srgbClr val="FFFFFF"/>
            </a:solidFill>
            <a:headEnd type="triangle" w="med" len="sm"/>
            <a:tailEnd type="none" w="med" len="med"/>
          </a:ln>
        </p:spPr>
        <p:style>
          <a:lnRef idx="2">
            <a:schemeClr val="accent1">
              <a:shade val="50000"/>
            </a:schemeClr>
          </a:lnRef>
          <a:fillRef idx="1">
            <a:schemeClr val="accent1"/>
          </a:fillRef>
          <a:effectRef idx="0">
            <a:schemeClr val="accent1"/>
          </a:effectRef>
          <a:fontRef idx="minor">
            <a:schemeClr val="lt1"/>
          </a:fontRef>
        </p:style>
      </p:cxnSp>
      <p:sp>
        <p:nvSpPr>
          <p:cNvPr id="262" name="Rectangle 261"/>
          <p:cNvSpPr>
            <a:spLocks noChangeAspect="1"/>
          </p:cNvSpPr>
          <p:nvPr/>
        </p:nvSpPr>
        <p:spPr bwMode="auto">
          <a:xfrm>
            <a:off x="3716730" y="5109444"/>
            <a:ext cx="1364823" cy="395604"/>
          </a:xfrm>
          <a:prstGeom prst="rect">
            <a:avLst/>
          </a:prstGeom>
          <a:noFill/>
          <a:ln w="38100" cap="flat" cmpd="sng" algn="ctr">
            <a:noFill/>
            <a:prstDash val="solid"/>
            <a:headEnd type="none" w="med" len="med"/>
            <a:tailEnd type="none" w="med" len="med"/>
          </a:ln>
          <a:effectLst/>
        </p:spPr>
        <p:txBody>
          <a:bodyPr vert="horz" wrap="square" lIns="93243" tIns="91427" rIns="93243" bIns="91427" numCol="1" rtlCol="0" anchor="t" anchorCtr="0" compatLnSpc="1">
            <a:prstTxWarp prst="textNoShape">
              <a:avLst/>
            </a:prstTxWarp>
          </a:bodyPr>
          <a:lstStyle/>
          <a:p>
            <a:pPr algn="ctr" fontAlgn="base">
              <a:lnSpc>
                <a:spcPct val="90000"/>
              </a:lnSpc>
              <a:spcBef>
                <a:spcPct val="0"/>
              </a:spcBef>
              <a:spcAft>
                <a:spcPts val="600"/>
              </a:spcAft>
            </a:pPr>
            <a:r>
              <a:rPr lang="en-US" sz="1000" dirty="0">
                <a:solidFill>
                  <a:schemeClr val="bg1"/>
                </a:solidFill>
              </a:rPr>
              <a:t>Storage space</a:t>
            </a:r>
          </a:p>
        </p:txBody>
      </p:sp>
      <p:grpSp>
        <p:nvGrpSpPr>
          <p:cNvPr id="263" name="Group 262"/>
          <p:cNvGrpSpPr/>
          <p:nvPr/>
        </p:nvGrpSpPr>
        <p:grpSpPr>
          <a:xfrm>
            <a:off x="3908546" y="4636646"/>
            <a:ext cx="981191" cy="485972"/>
            <a:chOff x="4218300" y="3093149"/>
            <a:chExt cx="528127" cy="486041"/>
          </a:xfrm>
        </p:grpSpPr>
        <p:sp>
          <p:nvSpPr>
            <p:cNvPr id="264" name="Freeform 12"/>
            <p:cNvSpPr>
              <a:spLocks noEditPoints="1"/>
            </p:cNvSpPr>
            <p:nvPr/>
          </p:nvSpPr>
          <p:spPr bwMode="auto">
            <a:xfrm>
              <a:off x="4218300" y="3093149"/>
              <a:ext cx="528127" cy="155452"/>
            </a:xfrm>
            <a:custGeom>
              <a:avLst/>
              <a:gdLst>
                <a:gd name="T0" fmla="*/ 305 w 326"/>
                <a:gd name="T1" fmla="*/ 0 h 96"/>
                <a:gd name="T2" fmla="*/ 0 w 326"/>
                <a:gd name="T3" fmla="*/ 22 h 96"/>
                <a:gd name="T4" fmla="*/ 21 w 326"/>
                <a:gd name="T5" fmla="*/ 96 h 96"/>
                <a:gd name="T6" fmla="*/ 326 w 326"/>
                <a:gd name="T7" fmla="*/ 74 h 96"/>
                <a:gd name="T8" fmla="*/ 34 w 326"/>
                <a:gd name="T9" fmla="*/ 74 h 96"/>
                <a:gd name="T10" fmla="*/ 23 w 326"/>
                <a:gd name="T11" fmla="*/ 63 h 96"/>
                <a:gd name="T12" fmla="*/ 34 w 326"/>
                <a:gd name="T13" fmla="*/ 74 h 96"/>
                <a:gd name="T14" fmla="*/ 23 w 326"/>
                <a:gd name="T15" fmla="*/ 52 h 96"/>
                <a:gd name="T16" fmla="*/ 34 w 326"/>
                <a:gd name="T17" fmla="*/ 41 h 96"/>
                <a:gd name="T18" fmla="*/ 34 w 326"/>
                <a:gd name="T19" fmla="*/ 29 h 96"/>
                <a:gd name="T20" fmla="*/ 23 w 326"/>
                <a:gd name="T21" fmla="*/ 18 h 96"/>
                <a:gd name="T22" fmla="*/ 34 w 326"/>
                <a:gd name="T23" fmla="*/ 29 h 96"/>
                <a:gd name="T24" fmla="*/ 47 w 326"/>
                <a:gd name="T25" fmla="*/ 74 h 96"/>
                <a:gd name="T26" fmla="*/ 58 w 326"/>
                <a:gd name="T27" fmla="*/ 63 h 96"/>
                <a:gd name="T28" fmla="*/ 58 w 326"/>
                <a:gd name="T29" fmla="*/ 52 h 96"/>
                <a:gd name="T30" fmla="*/ 47 w 326"/>
                <a:gd name="T31" fmla="*/ 41 h 96"/>
                <a:gd name="T32" fmla="*/ 58 w 326"/>
                <a:gd name="T33" fmla="*/ 52 h 96"/>
                <a:gd name="T34" fmla="*/ 47 w 326"/>
                <a:gd name="T35" fmla="*/ 29 h 96"/>
                <a:gd name="T36" fmla="*/ 58 w 326"/>
                <a:gd name="T37" fmla="*/ 18 h 96"/>
                <a:gd name="T38" fmla="*/ 82 w 326"/>
                <a:gd name="T39" fmla="*/ 74 h 96"/>
                <a:gd name="T40" fmla="*/ 71 w 326"/>
                <a:gd name="T41" fmla="*/ 63 h 96"/>
                <a:gd name="T42" fmla="*/ 82 w 326"/>
                <a:gd name="T43" fmla="*/ 74 h 96"/>
                <a:gd name="T44" fmla="*/ 71 w 326"/>
                <a:gd name="T45" fmla="*/ 52 h 96"/>
                <a:gd name="T46" fmla="*/ 82 w 326"/>
                <a:gd name="T47" fmla="*/ 41 h 96"/>
                <a:gd name="T48" fmla="*/ 82 w 326"/>
                <a:gd name="T49" fmla="*/ 29 h 96"/>
                <a:gd name="T50" fmla="*/ 71 w 326"/>
                <a:gd name="T51" fmla="*/ 18 h 96"/>
                <a:gd name="T52" fmla="*/ 82 w 326"/>
                <a:gd name="T53" fmla="*/ 29 h 96"/>
                <a:gd name="T54" fmla="*/ 95 w 326"/>
                <a:gd name="T55" fmla="*/ 74 h 96"/>
                <a:gd name="T56" fmla="*/ 106 w 326"/>
                <a:gd name="T57" fmla="*/ 63 h 96"/>
                <a:gd name="T58" fmla="*/ 106 w 326"/>
                <a:gd name="T59" fmla="*/ 52 h 96"/>
                <a:gd name="T60" fmla="*/ 95 w 326"/>
                <a:gd name="T61" fmla="*/ 41 h 96"/>
                <a:gd name="T62" fmla="*/ 106 w 326"/>
                <a:gd name="T63" fmla="*/ 52 h 96"/>
                <a:gd name="T64" fmla="*/ 95 w 326"/>
                <a:gd name="T65" fmla="*/ 29 h 96"/>
                <a:gd name="T66" fmla="*/ 106 w 326"/>
                <a:gd name="T67" fmla="*/ 18 h 96"/>
                <a:gd name="T68" fmla="*/ 130 w 326"/>
                <a:gd name="T69" fmla="*/ 74 h 96"/>
                <a:gd name="T70" fmla="*/ 119 w 326"/>
                <a:gd name="T71" fmla="*/ 63 h 96"/>
                <a:gd name="T72" fmla="*/ 130 w 326"/>
                <a:gd name="T73" fmla="*/ 74 h 96"/>
                <a:gd name="T74" fmla="*/ 119 w 326"/>
                <a:gd name="T75" fmla="*/ 52 h 96"/>
                <a:gd name="T76" fmla="*/ 130 w 326"/>
                <a:gd name="T77" fmla="*/ 41 h 96"/>
                <a:gd name="T78" fmla="*/ 130 w 326"/>
                <a:gd name="T79" fmla="*/ 29 h 96"/>
                <a:gd name="T80" fmla="*/ 119 w 326"/>
                <a:gd name="T81" fmla="*/ 18 h 96"/>
                <a:gd name="T82" fmla="*/ 130 w 326"/>
                <a:gd name="T83" fmla="*/ 29 h 96"/>
                <a:gd name="T84" fmla="*/ 144 w 326"/>
                <a:gd name="T85" fmla="*/ 74 h 96"/>
                <a:gd name="T86" fmla="*/ 155 w 326"/>
                <a:gd name="T87" fmla="*/ 63 h 96"/>
                <a:gd name="T88" fmla="*/ 155 w 326"/>
                <a:gd name="T89" fmla="*/ 52 h 96"/>
                <a:gd name="T90" fmla="*/ 144 w 326"/>
                <a:gd name="T91" fmla="*/ 41 h 96"/>
                <a:gd name="T92" fmla="*/ 155 w 326"/>
                <a:gd name="T93" fmla="*/ 52 h 96"/>
                <a:gd name="T94" fmla="*/ 144 w 326"/>
                <a:gd name="T95" fmla="*/ 29 h 96"/>
                <a:gd name="T96" fmla="*/ 155 w 326"/>
                <a:gd name="T97" fmla="*/ 18 h 96"/>
                <a:gd name="T98" fmla="*/ 179 w 326"/>
                <a:gd name="T99" fmla="*/ 74 h 96"/>
                <a:gd name="T100" fmla="*/ 168 w 326"/>
                <a:gd name="T101" fmla="*/ 63 h 96"/>
                <a:gd name="T102" fmla="*/ 179 w 326"/>
                <a:gd name="T103" fmla="*/ 74 h 96"/>
                <a:gd name="T104" fmla="*/ 168 w 326"/>
                <a:gd name="T105" fmla="*/ 52 h 96"/>
                <a:gd name="T106" fmla="*/ 179 w 326"/>
                <a:gd name="T107" fmla="*/ 41 h 96"/>
                <a:gd name="T108" fmla="*/ 179 w 326"/>
                <a:gd name="T109" fmla="*/ 29 h 96"/>
                <a:gd name="T110" fmla="*/ 168 w 326"/>
                <a:gd name="T111" fmla="*/ 18 h 96"/>
                <a:gd name="T112" fmla="*/ 179 w 326"/>
                <a:gd name="T113" fmla="*/ 29 h 96"/>
                <a:gd name="T114" fmla="*/ 252 w 326"/>
                <a:gd name="T115" fmla="*/ 46 h 96"/>
                <a:gd name="T116" fmla="*/ 296 w 326"/>
                <a:gd name="T117" fmla="*/ 4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96">
                  <a:moveTo>
                    <a:pt x="326" y="22"/>
                  </a:moveTo>
                  <a:cubicBezTo>
                    <a:pt x="326" y="10"/>
                    <a:pt x="317" y="0"/>
                    <a:pt x="305" y="0"/>
                  </a:cubicBezTo>
                  <a:cubicBezTo>
                    <a:pt x="21" y="0"/>
                    <a:pt x="21" y="0"/>
                    <a:pt x="21" y="0"/>
                  </a:cubicBezTo>
                  <a:cubicBezTo>
                    <a:pt x="9" y="0"/>
                    <a:pt x="0" y="10"/>
                    <a:pt x="0" y="22"/>
                  </a:cubicBezTo>
                  <a:cubicBezTo>
                    <a:pt x="0" y="74"/>
                    <a:pt x="0" y="74"/>
                    <a:pt x="0" y="74"/>
                  </a:cubicBezTo>
                  <a:cubicBezTo>
                    <a:pt x="0" y="86"/>
                    <a:pt x="9" y="96"/>
                    <a:pt x="21" y="96"/>
                  </a:cubicBezTo>
                  <a:cubicBezTo>
                    <a:pt x="305" y="96"/>
                    <a:pt x="305" y="96"/>
                    <a:pt x="305" y="96"/>
                  </a:cubicBezTo>
                  <a:cubicBezTo>
                    <a:pt x="317" y="96"/>
                    <a:pt x="326" y="86"/>
                    <a:pt x="326" y="74"/>
                  </a:cubicBezTo>
                  <a:lnTo>
                    <a:pt x="326" y="22"/>
                  </a:lnTo>
                  <a:close/>
                  <a:moveTo>
                    <a:pt x="34" y="74"/>
                  </a:moveTo>
                  <a:cubicBezTo>
                    <a:pt x="23" y="74"/>
                    <a:pt x="23" y="74"/>
                    <a:pt x="23" y="74"/>
                  </a:cubicBezTo>
                  <a:cubicBezTo>
                    <a:pt x="23" y="63"/>
                    <a:pt x="23" y="63"/>
                    <a:pt x="23" y="63"/>
                  </a:cubicBezTo>
                  <a:cubicBezTo>
                    <a:pt x="34" y="63"/>
                    <a:pt x="34" y="63"/>
                    <a:pt x="34" y="63"/>
                  </a:cubicBezTo>
                  <a:lnTo>
                    <a:pt x="34" y="74"/>
                  </a:lnTo>
                  <a:close/>
                  <a:moveTo>
                    <a:pt x="34" y="52"/>
                  </a:moveTo>
                  <a:cubicBezTo>
                    <a:pt x="23" y="52"/>
                    <a:pt x="23" y="52"/>
                    <a:pt x="23" y="52"/>
                  </a:cubicBezTo>
                  <a:cubicBezTo>
                    <a:pt x="23" y="41"/>
                    <a:pt x="23" y="41"/>
                    <a:pt x="23" y="41"/>
                  </a:cubicBezTo>
                  <a:cubicBezTo>
                    <a:pt x="34" y="41"/>
                    <a:pt x="34" y="41"/>
                    <a:pt x="34" y="41"/>
                  </a:cubicBezTo>
                  <a:lnTo>
                    <a:pt x="34" y="52"/>
                  </a:lnTo>
                  <a:close/>
                  <a:moveTo>
                    <a:pt x="34" y="29"/>
                  </a:moveTo>
                  <a:cubicBezTo>
                    <a:pt x="23" y="29"/>
                    <a:pt x="23" y="29"/>
                    <a:pt x="23" y="29"/>
                  </a:cubicBezTo>
                  <a:cubicBezTo>
                    <a:pt x="23" y="18"/>
                    <a:pt x="23" y="18"/>
                    <a:pt x="23" y="18"/>
                  </a:cubicBezTo>
                  <a:cubicBezTo>
                    <a:pt x="34" y="18"/>
                    <a:pt x="34" y="18"/>
                    <a:pt x="34" y="18"/>
                  </a:cubicBezTo>
                  <a:lnTo>
                    <a:pt x="34" y="29"/>
                  </a:lnTo>
                  <a:close/>
                  <a:moveTo>
                    <a:pt x="58" y="74"/>
                  </a:moveTo>
                  <a:cubicBezTo>
                    <a:pt x="47" y="74"/>
                    <a:pt x="47" y="74"/>
                    <a:pt x="47" y="74"/>
                  </a:cubicBezTo>
                  <a:cubicBezTo>
                    <a:pt x="47" y="63"/>
                    <a:pt x="47" y="63"/>
                    <a:pt x="47" y="63"/>
                  </a:cubicBezTo>
                  <a:cubicBezTo>
                    <a:pt x="58" y="63"/>
                    <a:pt x="58" y="63"/>
                    <a:pt x="58" y="63"/>
                  </a:cubicBezTo>
                  <a:lnTo>
                    <a:pt x="58" y="74"/>
                  </a:lnTo>
                  <a:close/>
                  <a:moveTo>
                    <a:pt x="58" y="52"/>
                  </a:moveTo>
                  <a:cubicBezTo>
                    <a:pt x="47" y="52"/>
                    <a:pt x="47" y="52"/>
                    <a:pt x="47" y="52"/>
                  </a:cubicBezTo>
                  <a:cubicBezTo>
                    <a:pt x="47" y="41"/>
                    <a:pt x="47" y="41"/>
                    <a:pt x="47" y="41"/>
                  </a:cubicBezTo>
                  <a:cubicBezTo>
                    <a:pt x="58" y="41"/>
                    <a:pt x="58" y="41"/>
                    <a:pt x="58" y="41"/>
                  </a:cubicBezTo>
                  <a:lnTo>
                    <a:pt x="58" y="52"/>
                  </a:lnTo>
                  <a:close/>
                  <a:moveTo>
                    <a:pt x="58" y="29"/>
                  </a:moveTo>
                  <a:cubicBezTo>
                    <a:pt x="47" y="29"/>
                    <a:pt x="47" y="29"/>
                    <a:pt x="47" y="29"/>
                  </a:cubicBezTo>
                  <a:cubicBezTo>
                    <a:pt x="47" y="18"/>
                    <a:pt x="47" y="18"/>
                    <a:pt x="47" y="18"/>
                  </a:cubicBezTo>
                  <a:cubicBezTo>
                    <a:pt x="58" y="18"/>
                    <a:pt x="58" y="18"/>
                    <a:pt x="58" y="18"/>
                  </a:cubicBezTo>
                  <a:lnTo>
                    <a:pt x="58" y="29"/>
                  </a:lnTo>
                  <a:close/>
                  <a:moveTo>
                    <a:pt x="82" y="74"/>
                  </a:moveTo>
                  <a:cubicBezTo>
                    <a:pt x="71" y="74"/>
                    <a:pt x="71" y="74"/>
                    <a:pt x="71" y="74"/>
                  </a:cubicBezTo>
                  <a:cubicBezTo>
                    <a:pt x="71" y="63"/>
                    <a:pt x="71" y="63"/>
                    <a:pt x="71" y="63"/>
                  </a:cubicBezTo>
                  <a:cubicBezTo>
                    <a:pt x="82" y="63"/>
                    <a:pt x="82" y="63"/>
                    <a:pt x="82" y="63"/>
                  </a:cubicBezTo>
                  <a:lnTo>
                    <a:pt x="82" y="74"/>
                  </a:lnTo>
                  <a:close/>
                  <a:moveTo>
                    <a:pt x="82" y="52"/>
                  </a:moveTo>
                  <a:cubicBezTo>
                    <a:pt x="71" y="52"/>
                    <a:pt x="71" y="52"/>
                    <a:pt x="71" y="52"/>
                  </a:cubicBezTo>
                  <a:cubicBezTo>
                    <a:pt x="71" y="41"/>
                    <a:pt x="71" y="41"/>
                    <a:pt x="71" y="41"/>
                  </a:cubicBezTo>
                  <a:cubicBezTo>
                    <a:pt x="82" y="41"/>
                    <a:pt x="82" y="41"/>
                    <a:pt x="82" y="41"/>
                  </a:cubicBezTo>
                  <a:lnTo>
                    <a:pt x="82" y="52"/>
                  </a:lnTo>
                  <a:close/>
                  <a:moveTo>
                    <a:pt x="82" y="29"/>
                  </a:moveTo>
                  <a:cubicBezTo>
                    <a:pt x="71" y="29"/>
                    <a:pt x="71" y="29"/>
                    <a:pt x="71" y="29"/>
                  </a:cubicBezTo>
                  <a:cubicBezTo>
                    <a:pt x="71" y="18"/>
                    <a:pt x="71" y="18"/>
                    <a:pt x="71" y="18"/>
                  </a:cubicBezTo>
                  <a:cubicBezTo>
                    <a:pt x="82" y="18"/>
                    <a:pt x="82" y="18"/>
                    <a:pt x="82" y="18"/>
                  </a:cubicBezTo>
                  <a:lnTo>
                    <a:pt x="82" y="29"/>
                  </a:lnTo>
                  <a:close/>
                  <a:moveTo>
                    <a:pt x="106" y="74"/>
                  </a:moveTo>
                  <a:cubicBezTo>
                    <a:pt x="95" y="74"/>
                    <a:pt x="95" y="74"/>
                    <a:pt x="95" y="74"/>
                  </a:cubicBezTo>
                  <a:cubicBezTo>
                    <a:pt x="95" y="63"/>
                    <a:pt x="95" y="63"/>
                    <a:pt x="95" y="63"/>
                  </a:cubicBezTo>
                  <a:cubicBezTo>
                    <a:pt x="106" y="63"/>
                    <a:pt x="106" y="63"/>
                    <a:pt x="106" y="63"/>
                  </a:cubicBezTo>
                  <a:lnTo>
                    <a:pt x="106" y="74"/>
                  </a:lnTo>
                  <a:close/>
                  <a:moveTo>
                    <a:pt x="106" y="52"/>
                  </a:moveTo>
                  <a:cubicBezTo>
                    <a:pt x="95" y="52"/>
                    <a:pt x="95" y="52"/>
                    <a:pt x="95" y="52"/>
                  </a:cubicBezTo>
                  <a:cubicBezTo>
                    <a:pt x="95" y="41"/>
                    <a:pt x="95" y="41"/>
                    <a:pt x="95" y="41"/>
                  </a:cubicBezTo>
                  <a:cubicBezTo>
                    <a:pt x="106" y="41"/>
                    <a:pt x="106" y="41"/>
                    <a:pt x="106" y="41"/>
                  </a:cubicBezTo>
                  <a:lnTo>
                    <a:pt x="106" y="52"/>
                  </a:lnTo>
                  <a:close/>
                  <a:moveTo>
                    <a:pt x="106" y="29"/>
                  </a:moveTo>
                  <a:cubicBezTo>
                    <a:pt x="95" y="29"/>
                    <a:pt x="95" y="29"/>
                    <a:pt x="95" y="29"/>
                  </a:cubicBezTo>
                  <a:cubicBezTo>
                    <a:pt x="95" y="18"/>
                    <a:pt x="95" y="18"/>
                    <a:pt x="95" y="18"/>
                  </a:cubicBezTo>
                  <a:cubicBezTo>
                    <a:pt x="106" y="18"/>
                    <a:pt x="106" y="18"/>
                    <a:pt x="106" y="18"/>
                  </a:cubicBezTo>
                  <a:lnTo>
                    <a:pt x="106" y="29"/>
                  </a:lnTo>
                  <a:close/>
                  <a:moveTo>
                    <a:pt x="130" y="74"/>
                  </a:moveTo>
                  <a:cubicBezTo>
                    <a:pt x="119" y="74"/>
                    <a:pt x="119" y="74"/>
                    <a:pt x="119" y="74"/>
                  </a:cubicBezTo>
                  <a:cubicBezTo>
                    <a:pt x="119" y="63"/>
                    <a:pt x="119" y="63"/>
                    <a:pt x="119" y="63"/>
                  </a:cubicBezTo>
                  <a:cubicBezTo>
                    <a:pt x="130" y="63"/>
                    <a:pt x="130" y="63"/>
                    <a:pt x="130" y="63"/>
                  </a:cubicBezTo>
                  <a:lnTo>
                    <a:pt x="130" y="74"/>
                  </a:lnTo>
                  <a:close/>
                  <a:moveTo>
                    <a:pt x="130" y="52"/>
                  </a:moveTo>
                  <a:cubicBezTo>
                    <a:pt x="119" y="52"/>
                    <a:pt x="119" y="52"/>
                    <a:pt x="119" y="52"/>
                  </a:cubicBezTo>
                  <a:cubicBezTo>
                    <a:pt x="119" y="41"/>
                    <a:pt x="119" y="41"/>
                    <a:pt x="119" y="41"/>
                  </a:cubicBezTo>
                  <a:cubicBezTo>
                    <a:pt x="130" y="41"/>
                    <a:pt x="130" y="41"/>
                    <a:pt x="130" y="41"/>
                  </a:cubicBezTo>
                  <a:lnTo>
                    <a:pt x="130" y="52"/>
                  </a:lnTo>
                  <a:close/>
                  <a:moveTo>
                    <a:pt x="130" y="29"/>
                  </a:moveTo>
                  <a:cubicBezTo>
                    <a:pt x="119" y="29"/>
                    <a:pt x="119" y="29"/>
                    <a:pt x="119" y="29"/>
                  </a:cubicBezTo>
                  <a:cubicBezTo>
                    <a:pt x="119" y="18"/>
                    <a:pt x="119" y="18"/>
                    <a:pt x="119" y="18"/>
                  </a:cubicBezTo>
                  <a:cubicBezTo>
                    <a:pt x="130" y="18"/>
                    <a:pt x="130" y="18"/>
                    <a:pt x="130" y="18"/>
                  </a:cubicBezTo>
                  <a:lnTo>
                    <a:pt x="130" y="29"/>
                  </a:lnTo>
                  <a:close/>
                  <a:moveTo>
                    <a:pt x="155" y="74"/>
                  </a:moveTo>
                  <a:cubicBezTo>
                    <a:pt x="144" y="74"/>
                    <a:pt x="144" y="74"/>
                    <a:pt x="144" y="74"/>
                  </a:cubicBezTo>
                  <a:cubicBezTo>
                    <a:pt x="144" y="63"/>
                    <a:pt x="144" y="63"/>
                    <a:pt x="144" y="63"/>
                  </a:cubicBezTo>
                  <a:cubicBezTo>
                    <a:pt x="155" y="63"/>
                    <a:pt x="155" y="63"/>
                    <a:pt x="155" y="63"/>
                  </a:cubicBezTo>
                  <a:lnTo>
                    <a:pt x="155" y="74"/>
                  </a:lnTo>
                  <a:close/>
                  <a:moveTo>
                    <a:pt x="155" y="52"/>
                  </a:moveTo>
                  <a:cubicBezTo>
                    <a:pt x="144" y="52"/>
                    <a:pt x="144" y="52"/>
                    <a:pt x="144" y="52"/>
                  </a:cubicBezTo>
                  <a:cubicBezTo>
                    <a:pt x="144" y="41"/>
                    <a:pt x="144" y="41"/>
                    <a:pt x="144" y="41"/>
                  </a:cubicBezTo>
                  <a:cubicBezTo>
                    <a:pt x="155" y="41"/>
                    <a:pt x="155" y="41"/>
                    <a:pt x="155" y="41"/>
                  </a:cubicBezTo>
                  <a:lnTo>
                    <a:pt x="155" y="52"/>
                  </a:lnTo>
                  <a:close/>
                  <a:moveTo>
                    <a:pt x="155" y="29"/>
                  </a:moveTo>
                  <a:cubicBezTo>
                    <a:pt x="144" y="29"/>
                    <a:pt x="144" y="29"/>
                    <a:pt x="144" y="29"/>
                  </a:cubicBezTo>
                  <a:cubicBezTo>
                    <a:pt x="144" y="18"/>
                    <a:pt x="144" y="18"/>
                    <a:pt x="144" y="18"/>
                  </a:cubicBezTo>
                  <a:cubicBezTo>
                    <a:pt x="155" y="18"/>
                    <a:pt x="155" y="18"/>
                    <a:pt x="155" y="18"/>
                  </a:cubicBezTo>
                  <a:lnTo>
                    <a:pt x="155" y="29"/>
                  </a:lnTo>
                  <a:close/>
                  <a:moveTo>
                    <a:pt x="179" y="74"/>
                  </a:moveTo>
                  <a:cubicBezTo>
                    <a:pt x="168" y="74"/>
                    <a:pt x="168" y="74"/>
                    <a:pt x="168" y="74"/>
                  </a:cubicBezTo>
                  <a:cubicBezTo>
                    <a:pt x="168" y="63"/>
                    <a:pt x="168" y="63"/>
                    <a:pt x="168" y="63"/>
                  </a:cubicBezTo>
                  <a:cubicBezTo>
                    <a:pt x="179" y="63"/>
                    <a:pt x="179" y="63"/>
                    <a:pt x="179" y="63"/>
                  </a:cubicBezTo>
                  <a:lnTo>
                    <a:pt x="179" y="74"/>
                  </a:lnTo>
                  <a:close/>
                  <a:moveTo>
                    <a:pt x="179" y="52"/>
                  </a:moveTo>
                  <a:cubicBezTo>
                    <a:pt x="168" y="52"/>
                    <a:pt x="168" y="52"/>
                    <a:pt x="168" y="52"/>
                  </a:cubicBezTo>
                  <a:cubicBezTo>
                    <a:pt x="168" y="41"/>
                    <a:pt x="168" y="41"/>
                    <a:pt x="168" y="41"/>
                  </a:cubicBezTo>
                  <a:cubicBezTo>
                    <a:pt x="179" y="41"/>
                    <a:pt x="179" y="41"/>
                    <a:pt x="179" y="41"/>
                  </a:cubicBezTo>
                  <a:lnTo>
                    <a:pt x="179" y="52"/>
                  </a:lnTo>
                  <a:close/>
                  <a:moveTo>
                    <a:pt x="179" y="29"/>
                  </a:moveTo>
                  <a:cubicBezTo>
                    <a:pt x="168" y="29"/>
                    <a:pt x="168" y="29"/>
                    <a:pt x="168" y="29"/>
                  </a:cubicBezTo>
                  <a:cubicBezTo>
                    <a:pt x="168" y="18"/>
                    <a:pt x="168" y="18"/>
                    <a:pt x="168" y="18"/>
                  </a:cubicBezTo>
                  <a:cubicBezTo>
                    <a:pt x="179" y="18"/>
                    <a:pt x="179" y="18"/>
                    <a:pt x="179" y="18"/>
                  </a:cubicBezTo>
                  <a:lnTo>
                    <a:pt x="179" y="29"/>
                  </a:lnTo>
                  <a:close/>
                  <a:moveTo>
                    <a:pt x="274" y="68"/>
                  </a:moveTo>
                  <a:cubicBezTo>
                    <a:pt x="262" y="68"/>
                    <a:pt x="252" y="58"/>
                    <a:pt x="252" y="46"/>
                  </a:cubicBezTo>
                  <a:cubicBezTo>
                    <a:pt x="252" y="34"/>
                    <a:pt x="262" y="24"/>
                    <a:pt x="274" y="24"/>
                  </a:cubicBezTo>
                  <a:cubicBezTo>
                    <a:pt x="286" y="24"/>
                    <a:pt x="296" y="34"/>
                    <a:pt x="296" y="46"/>
                  </a:cubicBezTo>
                  <a:cubicBezTo>
                    <a:pt x="296" y="58"/>
                    <a:pt x="286" y="68"/>
                    <a:pt x="274" y="68"/>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65" name="Freeform 13"/>
            <p:cNvSpPr>
              <a:spLocks noEditPoints="1"/>
            </p:cNvSpPr>
            <p:nvPr/>
          </p:nvSpPr>
          <p:spPr bwMode="auto">
            <a:xfrm>
              <a:off x="4218300" y="3258104"/>
              <a:ext cx="528127" cy="156130"/>
            </a:xfrm>
            <a:custGeom>
              <a:avLst/>
              <a:gdLst>
                <a:gd name="T0" fmla="*/ 305 w 326"/>
                <a:gd name="T1" fmla="*/ 0 h 96"/>
                <a:gd name="T2" fmla="*/ 0 w 326"/>
                <a:gd name="T3" fmla="*/ 22 h 96"/>
                <a:gd name="T4" fmla="*/ 21 w 326"/>
                <a:gd name="T5" fmla="*/ 96 h 96"/>
                <a:gd name="T6" fmla="*/ 326 w 326"/>
                <a:gd name="T7" fmla="*/ 74 h 96"/>
                <a:gd name="T8" fmla="*/ 34 w 326"/>
                <a:gd name="T9" fmla="*/ 75 h 96"/>
                <a:gd name="T10" fmla="*/ 23 w 326"/>
                <a:gd name="T11" fmla="*/ 64 h 96"/>
                <a:gd name="T12" fmla="*/ 34 w 326"/>
                <a:gd name="T13" fmla="*/ 75 h 96"/>
                <a:gd name="T14" fmla="*/ 23 w 326"/>
                <a:gd name="T15" fmla="*/ 53 h 96"/>
                <a:gd name="T16" fmla="*/ 34 w 326"/>
                <a:gd name="T17" fmla="*/ 42 h 96"/>
                <a:gd name="T18" fmla="*/ 34 w 326"/>
                <a:gd name="T19" fmla="*/ 30 h 96"/>
                <a:gd name="T20" fmla="*/ 23 w 326"/>
                <a:gd name="T21" fmla="*/ 19 h 96"/>
                <a:gd name="T22" fmla="*/ 34 w 326"/>
                <a:gd name="T23" fmla="*/ 30 h 96"/>
                <a:gd name="T24" fmla="*/ 47 w 326"/>
                <a:gd name="T25" fmla="*/ 75 h 96"/>
                <a:gd name="T26" fmla="*/ 58 w 326"/>
                <a:gd name="T27" fmla="*/ 64 h 96"/>
                <a:gd name="T28" fmla="*/ 58 w 326"/>
                <a:gd name="T29" fmla="*/ 53 h 96"/>
                <a:gd name="T30" fmla="*/ 47 w 326"/>
                <a:gd name="T31" fmla="*/ 42 h 96"/>
                <a:gd name="T32" fmla="*/ 58 w 326"/>
                <a:gd name="T33" fmla="*/ 53 h 96"/>
                <a:gd name="T34" fmla="*/ 47 w 326"/>
                <a:gd name="T35" fmla="*/ 30 h 96"/>
                <a:gd name="T36" fmla="*/ 58 w 326"/>
                <a:gd name="T37" fmla="*/ 19 h 96"/>
                <a:gd name="T38" fmla="*/ 82 w 326"/>
                <a:gd name="T39" fmla="*/ 75 h 96"/>
                <a:gd name="T40" fmla="*/ 71 w 326"/>
                <a:gd name="T41" fmla="*/ 64 h 96"/>
                <a:gd name="T42" fmla="*/ 82 w 326"/>
                <a:gd name="T43" fmla="*/ 75 h 96"/>
                <a:gd name="T44" fmla="*/ 71 w 326"/>
                <a:gd name="T45" fmla="*/ 53 h 96"/>
                <a:gd name="T46" fmla="*/ 82 w 326"/>
                <a:gd name="T47" fmla="*/ 42 h 96"/>
                <a:gd name="T48" fmla="*/ 82 w 326"/>
                <a:gd name="T49" fmla="*/ 30 h 96"/>
                <a:gd name="T50" fmla="*/ 71 w 326"/>
                <a:gd name="T51" fmla="*/ 19 h 96"/>
                <a:gd name="T52" fmla="*/ 82 w 326"/>
                <a:gd name="T53" fmla="*/ 30 h 96"/>
                <a:gd name="T54" fmla="*/ 95 w 326"/>
                <a:gd name="T55" fmla="*/ 75 h 96"/>
                <a:gd name="T56" fmla="*/ 106 w 326"/>
                <a:gd name="T57" fmla="*/ 64 h 96"/>
                <a:gd name="T58" fmla="*/ 106 w 326"/>
                <a:gd name="T59" fmla="*/ 53 h 96"/>
                <a:gd name="T60" fmla="*/ 95 w 326"/>
                <a:gd name="T61" fmla="*/ 42 h 96"/>
                <a:gd name="T62" fmla="*/ 106 w 326"/>
                <a:gd name="T63" fmla="*/ 53 h 96"/>
                <a:gd name="T64" fmla="*/ 95 w 326"/>
                <a:gd name="T65" fmla="*/ 30 h 96"/>
                <a:gd name="T66" fmla="*/ 106 w 326"/>
                <a:gd name="T67" fmla="*/ 19 h 96"/>
                <a:gd name="T68" fmla="*/ 130 w 326"/>
                <a:gd name="T69" fmla="*/ 75 h 96"/>
                <a:gd name="T70" fmla="*/ 119 w 326"/>
                <a:gd name="T71" fmla="*/ 64 h 96"/>
                <a:gd name="T72" fmla="*/ 130 w 326"/>
                <a:gd name="T73" fmla="*/ 75 h 96"/>
                <a:gd name="T74" fmla="*/ 119 w 326"/>
                <a:gd name="T75" fmla="*/ 53 h 96"/>
                <a:gd name="T76" fmla="*/ 130 w 326"/>
                <a:gd name="T77" fmla="*/ 42 h 96"/>
                <a:gd name="T78" fmla="*/ 130 w 326"/>
                <a:gd name="T79" fmla="*/ 30 h 96"/>
                <a:gd name="T80" fmla="*/ 119 w 326"/>
                <a:gd name="T81" fmla="*/ 19 h 96"/>
                <a:gd name="T82" fmla="*/ 130 w 326"/>
                <a:gd name="T83" fmla="*/ 30 h 96"/>
                <a:gd name="T84" fmla="*/ 144 w 326"/>
                <a:gd name="T85" fmla="*/ 75 h 96"/>
                <a:gd name="T86" fmla="*/ 155 w 326"/>
                <a:gd name="T87" fmla="*/ 64 h 96"/>
                <a:gd name="T88" fmla="*/ 155 w 326"/>
                <a:gd name="T89" fmla="*/ 53 h 96"/>
                <a:gd name="T90" fmla="*/ 144 w 326"/>
                <a:gd name="T91" fmla="*/ 42 h 96"/>
                <a:gd name="T92" fmla="*/ 155 w 326"/>
                <a:gd name="T93" fmla="*/ 53 h 96"/>
                <a:gd name="T94" fmla="*/ 144 w 326"/>
                <a:gd name="T95" fmla="*/ 30 h 96"/>
                <a:gd name="T96" fmla="*/ 155 w 326"/>
                <a:gd name="T97" fmla="*/ 19 h 96"/>
                <a:gd name="T98" fmla="*/ 179 w 326"/>
                <a:gd name="T99" fmla="*/ 75 h 96"/>
                <a:gd name="T100" fmla="*/ 168 w 326"/>
                <a:gd name="T101" fmla="*/ 64 h 96"/>
                <a:gd name="T102" fmla="*/ 179 w 326"/>
                <a:gd name="T103" fmla="*/ 75 h 96"/>
                <a:gd name="T104" fmla="*/ 168 w 326"/>
                <a:gd name="T105" fmla="*/ 53 h 96"/>
                <a:gd name="T106" fmla="*/ 179 w 326"/>
                <a:gd name="T107" fmla="*/ 42 h 96"/>
                <a:gd name="T108" fmla="*/ 179 w 326"/>
                <a:gd name="T109" fmla="*/ 30 h 96"/>
                <a:gd name="T110" fmla="*/ 168 w 326"/>
                <a:gd name="T111" fmla="*/ 19 h 96"/>
                <a:gd name="T112" fmla="*/ 179 w 326"/>
                <a:gd name="T113" fmla="*/ 30 h 96"/>
                <a:gd name="T114" fmla="*/ 252 w 326"/>
                <a:gd name="T115" fmla="*/ 47 h 96"/>
                <a:gd name="T116" fmla="*/ 296 w 326"/>
                <a:gd name="T117" fmla="*/ 4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96">
                  <a:moveTo>
                    <a:pt x="326" y="22"/>
                  </a:moveTo>
                  <a:cubicBezTo>
                    <a:pt x="326" y="10"/>
                    <a:pt x="317" y="0"/>
                    <a:pt x="305" y="0"/>
                  </a:cubicBezTo>
                  <a:cubicBezTo>
                    <a:pt x="21" y="0"/>
                    <a:pt x="21" y="0"/>
                    <a:pt x="21" y="0"/>
                  </a:cubicBezTo>
                  <a:cubicBezTo>
                    <a:pt x="9" y="0"/>
                    <a:pt x="0" y="10"/>
                    <a:pt x="0" y="22"/>
                  </a:cubicBezTo>
                  <a:cubicBezTo>
                    <a:pt x="0" y="74"/>
                    <a:pt x="0" y="74"/>
                    <a:pt x="0" y="74"/>
                  </a:cubicBezTo>
                  <a:cubicBezTo>
                    <a:pt x="0" y="86"/>
                    <a:pt x="9" y="96"/>
                    <a:pt x="21" y="96"/>
                  </a:cubicBezTo>
                  <a:cubicBezTo>
                    <a:pt x="305" y="96"/>
                    <a:pt x="305" y="96"/>
                    <a:pt x="305" y="96"/>
                  </a:cubicBezTo>
                  <a:cubicBezTo>
                    <a:pt x="317" y="96"/>
                    <a:pt x="326" y="86"/>
                    <a:pt x="326" y="74"/>
                  </a:cubicBezTo>
                  <a:lnTo>
                    <a:pt x="326" y="22"/>
                  </a:lnTo>
                  <a:close/>
                  <a:moveTo>
                    <a:pt x="34" y="75"/>
                  </a:moveTo>
                  <a:cubicBezTo>
                    <a:pt x="23" y="75"/>
                    <a:pt x="23" y="75"/>
                    <a:pt x="23" y="75"/>
                  </a:cubicBezTo>
                  <a:cubicBezTo>
                    <a:pt x="23" y="64"/>
                    <a:pt x="23" y="64"/>
                    <a:pt x="23" y="64"/>
                  </a:cubicBezTo>
                  <a:cubicBezTo>
                    <a:pt x="34" y="64"/>
                    <a:pt x="34" y="64"/>
                    <a:pt x="34" y="64"/>
                  </a:cubicBezTo>
                  <a:lnTo>
                    <a:pt x="34" y="75"/>
                  </a:lnTo>
                  <a:close/>
                  <a:moveTo>
                    <a:pt x="34" y="53"/>
                  </a:moveTo>
                  <a:cubicBezTo>
                    <a:pt x="23" y="53"/>
                    <a:pt x="23" y="53"/>
                    <a:pt x="23" y="53"/>
                  </a:cubicBezTo>
                  <a:cubicBezTo>
                    <a:pt x="23" y="42"/>
                    <a:pt x="23" y="42"/>
                    <a:pt x="23" y="42"/>
                  </a:cubicBezTo>
                  <a:cubicBezTo>
                    <a:pt x="34" y="42"/>
                    <a:pt x="34" y="42"/>
                    <a:pt x="34" y="42"/>
                  </a:cubicBezTo>
                  <a:lnTo>
                    <a:pt x="34" y="53"/>
                  </a:lnTo>
                  <a:close/>
                  <a:moveTo>
                    <a:pt x="34" y="30"/>
                  </a:moveTo>
                  <a:cubicBezTo>
                    <a:pt x="23" y="30"/>
                    <a:pt x="23" y="30"/>
                    <a:pt x="23" y="30"/>
                  </a:cubicBezTo>
                  <a:cubicBezTo>
                    <a:pt x="23" y="19"/>
                    <a:pt x="23" y="19"/>
                    <a:pt x="23" y="19"/>
                  </a:cubicBezTo>
                  <a:cubicBezTo>
                    <a:pt x="34" y="19"/>
                    <a:pt x="34" y="19"/>
                    <a:pt x="34" y="19"/>
                  </a:cubicBezTo>
                  <a:lnTo>
                    <a:pt x="34" y="30"/>
                  </a:lnTo>
                  <a:close/>
                  <a:moveTo>
                    <a:pt x="58" y="75"/>
                  </a:moveTo>
                  <a:cubicBezTo>
                    <a:pt x="47" y="75"/>
                    <a:pt x="47" y="75"/>
                    <a:pt x="47" y="75"/>
                  </a:cubicBezTo>
                  <a:cubicBezTo>
                    <a:pt x="47" y="64"/>
                    <a:pt x="47" y="64"/>
                    <a:pt x="47" y="64"/>
                  </a:cubicBezTo>
                  <a:cubicBezTo>
                    <a:pt x="58" y="64"/>
                    <a:pt x="58" y="64"/>
                    <a:pt x="58" y="64"/>
                  </a:cubicBezTo>
                  <a:lnTo>
                    <a:pt x="58" y="75"/>
                  </a:lnTo>
                  <a:close/>
                  <a:moveTo>
                    <a:pt x="58" y="53"/>
                  </a:moveTo>
                  <a:cubicBezTo>
                    <a:pt x="47" y="53"/>
                    <a:pt x="47" y="53"/>
                    <a:pt x="47" y="53"/>
                  </a:cubicBezTo>
                  <a:cubicBezTo>
                    <a:pt x="47" y="42"/>
                    <a:pt x="47" y="42"/>
                    <a:pt x="47" y="42"/>
                  </a:cubicBezTo>
                  <a:cubicBezTo>
                    <a:pt x="58" y="42"/>
                    <a:pt x="58" y="42"/>
                    <a:pt x="58" y="42"/>
                  </a:cubicBezTo>
                  <a:lnTo>
                    <a:pt x="58" y="53"/>
                  </a:lnTo>
                  <a:close/>
                  <a:moveTo>
                    <a:pt x="58" y="30"/>
                  </a:moveTo>
                  <a:cubicBezTo>
                    <a:pt x="47" y="30"/>
                    <a:pt x="47" y="30"/>
                    <a:pt x="47" y="30"/>
                  </a:cubicBezTo>
                  <a:cubicBezTo>
                    <a:pt x="47" y="19"/>
                    <a:pt x="47" y="19"/>
                    <a:pt x="47" y="19"/>
                  </a:cubicBezTo>
                  <a:cubicBezTo>
                    <a:pt x="58" y="19"/>
                    <a:pt x="58" y="19"/>
                    <a:pt x="58" y="19"/>
                  </a:cubicBezTo>
                  <a:lnTo>
                    <a:pt x="58" y="30"/>
                  </a:lnTo>
                  <a:close/>
                  <a:moveTo>
                    <a:pt x="82" y="75"/>
                  </a:moveTo>
                  <a:cubicBezTo>
                    <a:pt x="71" y="75"/>
                    <a:pt x="71" y="75"/>
                    <a:pt x="71" y="75"/>
                  </a:cubicBezTo>
                  <a:cubicBezTo>
                    <a:pt x="71" y="64"/>
                    <a:pt x="71" y="64"/>
                    <a:pt x="71" y="64"/>
                  </a:cubicBezTo>
                  <a:cubicBezTo>
                    <a:pt x="82" y="64"/>
                    <a:pt x="82" y="64"/>
                    <a:pt x="82" y="64"/>
                  </a:cubicBezTo>
                  <a:lnTo>
                    <a:pt x="82" y="75"/>
                  </a:lnTo>
                  <a:close/>
                  <a:moveTo>
                    <a:pt x="82" y="53"/>
                  </a:moveTo>
                  <a:cubicBezTo>
                    <a:pt x="71" y="53"/>
                    <a:pt x="71" y="53"/>
                    <a:pt x="71" y="53"/>
                  </a:cubicBezTo>
                  <a:cubicBezTo>
                    <a:pt x="71" y="42"/>
                    <a:pt x="71" y="42"/>
                    <a:pt x="71" y="42"/>
                  </a:cubicBezTo>
                  <a:cubicBezTo>
                    <a:pt x="82" y="42"/>
                    <a:pt x="82" y="42"/>
                    <a:pt x="82" y="42"/>
                  </a:cubicBezTo>
                  <a:lnTo>
                    <a:pt x="82" y="53"/>
                  </a:lnTo>
                  <a:close/>
                  <a:moveTo>
                    <a:pt x="82" y="30"/>
                  </a:moveTo>
                  <a:cubicBezTo>
                    <a:pt x="71" y="30"/>
                    <a:pt x="71" y="30"/>
                    <a:pt x="71" y="30"/>
                  </a:cubicBezTo>
                  <a:cubicBezTo>
                    <a:pt x="71" y="19"/>
                    <a:pt x="71" y="19"/>
                    <a:pt x="71" y="19"/>
                  </a:cubicBezTo>
                  <a:cubicBezTo>
                    <a:pt x="82" y="19"/>
                    <a:pt x="82" y="19"/>
                    <a:pt x="82" y="19"/>
                  </a:cubicBezTo>
                  <a:lnTo>
                    <a:pt x="82" y="30"/>
                  </a:lnTo>
                  <a:close/>
                  <a:moveTo>
                    <a:pt x="106" y="75"/>
                  </a:moveTo>
                  <a:cubicBezTo>
                    <a:pt x="95" y="75"/>
                    <a:pt x="95" y="75"/>
                    <a:pt x="95" y="75"/>
                  </a:cubicBezTo>
                  <a:cubicBezTo>
                    <a:pt x="95" y="64"/>
                    <a:pt x="95" y="64"/>
                    <a:pt x="95" y="64"/>
                  </a:cubicBezTo>
                  <a:cubicBezTo>
                    <a:pt x="106" y="64"/>
                    <a:pt x="106" y="64"/>
                    <a:pt x="106" y="64"/>
                  </a:cubicBezTo>
                  <a:lnTo>
                    <a:pt x="106" y="75"/>
                  </a:lnTo>
                  <a:close/>
                  <a:moveTo>
                    <a:pt x="106" y="53"/>
                  </a:moveTo>
                  <a:cubicBezTo>
                    <a:pt x="95" y="53"/>
                    <a:pt x="95" y="53"/>
                    <a:pt x="95" y="53"/>
                  </a:cubicBezTo>
                  <a:cubicBezTo>
                    <a:pt x="95" y="42"/>
                    <a:pt x="95" y="42"/>
                    <a:pt x="95" y="42"/>
                  </a:cubicBezTo>
                  <a:cubicBezTo>
                    <a:pt x="106" y="42"/>
                    <a:pt x="106" y="42"/>
                    <a:pt x="106" y="42"/>
                  </a:cubicBezTo>
                  <a:lnTo>
                    <a:pt x="106" y="53"/>
                  </a:lnTo>
                  <a:close/>
                  <a:moveTo>
                    <a:pt x="106" y="30"/>
                  </a:moveTo>
                  <a:cubicBezTo>
                    <a:pt x="95" y="30"/>
                    <a:pt x="95" y="30"/>
                    <a:pt x="95" y="30"/>
                  </a:cubicBezTo>
                  <a:cubicBezTo>
                    <a:pt x="95" y="19"/>
                    <a:pt x="95" y="19"/>
                    <a:pt x="95" y="19"/>
                  </a:cubicBezTo>
                  <a:cubicBezTo>
                    <a:pt x="106" y="19"/>
                    <a:pt x="106" y="19"/>
                    <a:pt x="106" y="19"/>
                  </a:cubicBezTo>
                  <a:lnTo>
                    <a:pt x="106" y="30"/>
                  </a:lnTo>
                  <a:close/>
                  <a:moveTo>
                    <a:pt x="130" y="75"/>
                  </a:moveTo>
                  <a:cubicBezTo>
                    <a:pt x="119" y="75"/>
                    <a:pt x="119" y="75"/>
                    <a:pt x="119" y="75"/>
                  </a:cubicBezTo>
                  <a:cubicBezTo>
                    <a:pt x="119" y="64"/>
                    <a:pt x="119" y="64"/>
                    <a:pt x="119" y="64"/>
                  </a:cubicBezTo>
                  <a:cubicBezTo>
                    <a:pt x="130" y="64"/>
                    <a:pt x="130" y="64"/>
                    <a:pt x="130" y="64"/>
                  </a:cubicBezTo>
                  <a:lnTo>
                    <a:pt x="130" y="75"/>
                  </a:lnTo>
                  <a:close/>
                  <a:moveTo>
                    <a:pt x="130" y="53"/>
                  </a:moveTo>
                  <a:cubicBezTo>
                    <a:pt x="119" y="53"/>
                    <a:pt x="119" y="53"/>
                    <a:pt x="119" y="53"/>
                  </a:cubicBezTo>
                  <a:cubicBezTo>
                    <a:pt x="119" y="42"/>
                    <a:pt x="119" y="42"/>
                    <a:pt x="119" y="42"/>
                  </a:cubicBezTo>
                  <a:cubicBezTo>
                    <a:pt x="130" y="42"/>
                    <a:pt x="130" y="42"/>
                    <a:pt x="130" y="42"/>
                  </a:cubicBezTo>
                  <a:lnTo>
                    <a:pt x="130" y="53"/>
                  </a:lnTo>
                  <a:close/>
                  <a:moveTo>
                    <a:pt x="130" y="30"/>
                  </a:moveTo>
                  <a:cubicBezTo>
                    <a:pt x="119" y="30"/>
                    <a:pt x="119" y="30"/>
                    <a:pt x="119" y="30"/>
                  </a:cubicBezTo>
                  <a:cubicBezTo>
                    <a:pt x="119" y="19"/>
                    <a:pt x="119" y="19"/>
                    <a:pt x="119" y="19"/>
                  </a:cubicBezTo>
                  <a:cubicBezTo>
                    <a:pt x="130" y="19"/>
                    <a:pt x="130" y="19"/>
                    <a:pt x="130" y="19"/>
                  </a:cubicBezTo>
                  <a:lnTo>
                    <a:pt x="130" y="30"/>
                  </a:lnTo>
                  <a:close/>
                  <a:moveTo>
                    <a:pt x="155" y="75"/>
                  </a:moveTo>
                  <a:cubicBezTo>
                    <a:pt x="144" y="75"/>
                    <a:pt x="144" y="75"/>
                    <a:pt x="144" y="75"/>
                  </a:cubicBezTo>
                  <a:cubicBezTo>
                    <a:pt x="144" y="64"/>
                    <a:pt x="144" y="64"/>
                    <a:pt x="144" y="64"/>
                  </a:cubicBezTo>
                  <a:cubicBezTo>
                    <a:pt x="155" y="64"/>
                    <a:pt x="155" y="64"/>
                    <a:pt x="155" y="64"/>
                  </a:cubicBezTo>
                  <a:lnTo>
                    <a:pt x="155" y="75"/>
                  </a:lnTo>
                  <a:close/>
                  <a:moveTo>
                    <a:pt x="155" y="53"/>
                  </a:moveTo>
                  <a:cubicBezTo>
                    <a:pt x="144" y="53"/>
                    <a:pt x="144" y="53"/>
                    <a:pt x="144" y="53"/>
                  </a:cubicBezTo>
                  <a:cubicBezTo>
                    <a:pt x="144" y="42"/>
                    <a:pt x="144" y="42"/>
                    <a:pt x="144" y="42"/>
                  </a:cubicBezTo>
                  <a:cubicBezTo>
                    <a:pt x="155" y="42"/>
                    <a:pt x="155" y="42"/>
                    <a:pt x="155" y="42"/>
                  </a:cubicBezTo>
                  <a:lnTo>
                    <a:pt x="155" y="53"/>
                  </a:lnTo>
                  <a:close/>
                  <a:moveTo>
                    <a:pt x="155" y="30"/>
                  </a:moveTo>
                  <a:cubicBezTo>
                    <a:pt x="144" y="30"/>
                    <a:pt x="144" y="30"/>
                    <a:pt x="144" y="30"/>
                  </a:cubicBezTo>
                  <a:cubicBezTo>
                    <a:pt x="144" y="19"/>
                    <a:pt x="144" y="19"/>
                    <a:pt x="144" y="19"/>
                  </a:cubicBezTo>
                  <a:cubicBezTo>
                    <a:pt x="155" y="19"/>
                    <a:pt x="155" y="19"/>
                    <a:pt x="155" y="19"/>
                  </a:cubicBezTo>
                  <a:lnTo>
                    <a:pt x="155" y="30"/>
                  </a:lnTo>
                  <a:close/>
                  <a:moveTo>
                    <a:pt x="179" y="75"/>
                  </a:moveTo>
                  <a:cubicBezTo>
                    <a:pt x="168" y="75"/>
                    <a:pt x="168" y="75"/>
                    <a:pt x="168" y="75"/>
                  </a:cubicBezTo>
                  <a:cubicBezTo>
                    <a:pt x="168" y="64"/>
                    <a:pt x="168" y="64"/>
                    <a:pt x="168" y="64"/>
                  </a:cubicBezTo>
                  <a:cubicBezTo>
                    <a:pt x="179" y="64"/>
                    <a:pt x="179" y="64"/>
                    <a:pt x="179" y="64"/>
                  </a:cubicBezTo>
                  <a:lnTo>
                    <a:pt x="179" y="75"/>
                  </a:lnTo>
                  <a:close/>
                  <a:moveTo>
                    <a:pt x="179" y="53"/>
                  </a:moveTo>
                  <a:cubicBezTo>
                    <a:pt x="168" y="53"/>
                    <a:pt x="168" y="53"/>
                    <a:pt x="168" y="53"/>
                  </a:cubicBezTo>
                  <a:cubicBezTo>
                    <a:pt x="168" y="42"/>
                    <a:pt x="168" y="42"/>
                    <a:pt x="168" y="42"/>
                  </a:cubicBezTo>
                  <a:cubicBezTo>
                    <a:pt x="179" y="42"/>
                    <a:pt x="179" y="42"/>
                    <a:pt x="179" y="42"/>
                  </a:cubicBezTo>
                  <a:lnTo>
                    <a:pt x="179" y="53"/>
                  </a:lnTo>
                  <a:close/>
                  <a:moveTo>
                    <a:pt x="179" y="30"/>
                  </a:moveTo>
                  <a:cubicBezTo>
                    <a:pt x="168" y="30"/>
                    <a:pt x="168" y="30"/>
                    <a:pt x="168" y="30"/>
                  </a:cubicBezTo>
                  <a:cubicBezTo>
                    <a:pt x="168" y="19"/>
                    <a:pt x="168" y="19"/>
                    <a:pt x="168" y="19"/>
                  </a:cubicBezTo>
                  <a:cubicBezTo>
                    <a:pt x="179" y="19"/>
                    <a:pt x="179" y="19"/>
                    <a:pt x="179" y="19"/>
                  </a:cubicBezTo>
                  <a:lnTo>
                    <a:pt x="179" y="30"/>
                  </a:lnTo>
                  <a:close/>
                  <a:moveTo>
                    <a:pt x="274" y="69"/>
                  </a:moveTo>
                  <a:cubicBezTo>
                    <a:pt x="262" y="69"/>
                    <a:pt x="252" y="59"/>
                    <a:pt x="252" y="47"/>
                  </a:cubicBezTo>
                  <a:cubicBezTo>
                    <a:pt x="252" y="35"/>
                    <a:pt x="262" y="25"/>
                    <a:pt x="274" y="25"/>
                  </a:cubicBezTo>
                  <a:cubicBezTo>
                    <a:pt x="286" y="25"/>
                    <a:pt x="296" y="35"/>
                    <a:pt x="296" y="47"/>
                  </a:cubicBezTo>
                  <a:cubicBezTo>
                    <a:pt x="296" y="59"/>
                    <a:pt x="286" y="69"/>
                    <a:pt x="274" y="69"/>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sp>
          <p:nvSpPr>
            <p:cNvPr id="266" name="Freeform 14"/>
            <p:cNvSpPr>
              <a:spLocks noEditPoints="1"/>
            </p:cNvSpPr>
            <p:nvPr/>
          </p:nvSpPr>
          <p:spPr bwMode="auto">
            <a:xfrm>
              <a:off x="4218300" y="3425096"/>
              <a:ext cx="528127" cy="154094"/>
            </a:xfrm>
            <a:custGeom>
              <a:avLst/>
              <a:gdLst>
                <a:gd name="T0" fmla="*/ 305 w 326"/>
                <a:gd name="T1" fmla="*/ 0 h 95"/>
                <a:gd name="T2" fmla="*/ 0 w 326"/>
                <a:gd name="T3" fmla="*/ 21 h 95"/>
                <a:gd name="T4" fmla="*/ 21 w 326"/>
                <a:gd name="T5" fmla="*/ 95 h 95"/>
                <a:gd name="T6" fmla="*/ 326 w 326"/>
                <a:gd name="T7" fmla="*/ 73 h 95"/>
                <a:gd name="T8" fmla="*/ 34 w 326"/>
                <a:gd name="T9" fmla="*/ 74 h 95"/>
                <a:gd name="T10" fmla="*/ 23 w 326"/>
                <a:gd name="T11" fmla="*/ 63 h 95"/>
                <a:gd name="T12" fmla="*/ 34 w 326"/>
                <a:gd name="T13" fmla="*/ 74 h 95"/>
                <a:gd name="T14" fmla="*/ 23 w 326"/>
                <a:gd name="T15" fmla="*/ 52 h 95"/>
                <a:gd name="T16" fmla="*/ 34 w 326"/>
                <a:gd name="T17" fmla="*/ 41 h 95"/>
                <a:gd name="T18" fmla="*/ 34 w 326"/>
                <a:gd name="T19" fmla="*/ 30 h 95"/>
                <a:gd name="T20" fmla="*/ 23 w 326"/>
                <a:gd name="T21" fmla="*/ 18 h 95"/>
                <a:gd name="T22" fmla="*/ 34 w 326"/>
                <a:gd name="T23" fmla="*/ 30 h 95"/>
                <a:gd name="T24" fmla="*/ 47 w 326"/>
                <a:gd name="T25" fmla="*/ 74 h 95"/>
                <a:gd name="T26" fmla="*/ 58 w 326"/>
                <a:gd name="T27" fmla="*/ 63 h 95"/>
                <a:gd name="T28" fmla="*/ 58 w 326"/>
                <a:gd name="T29" fmla="*/ 52 h 95"/>
                <a:gd name="T30" fmla="*/ 47 w 326"/>
                <a:gd name="T31" fmla="*/ 41 h 95"/>
                <a:gd name="T32" fmla="*/ 58 w 326"/>
                <a:gd name="T33" fmla="*/ 52 h 95"/>
                <a:gd name="T34" fmla="*/ 47 w 326"/>
                <a:gd name="T35" fmla="*/ 30 h 95"/>
                <a:gd name="T36" fmla="*/ 58 w 326"/>
                <a:gd name="T37" fmla="*/ 18 h 95"/>
                <a:gd name="T38" fmla="*/ 82 w 326"/>
                <a:gd name="T39" fmla="*/ 74 h 95"/>
                <a:gd name="T40" fmla="*/ 71 w 326"/>
                <a:gd name="T41" fmla="*/ 63 h 95"/>
                <a:gd name="T42" fmla="*/ 82 w 326"/>
                <a:gd name="T43" fmla="*/ 74 h 95"/>
                <a:gd name="T44" fmla="*/ 71 w 326"/>
                <a:gd name="T45" fmla="*/ 52 h 95"/>
                <a:gd name="T46" fmla="*/ 82 w 326"/>
                <a:gd name="T47" fmla="*/ 41 h 95"/>
                <a:gd name="T48" fmla="*/ 82 w 326"/>
                <a:gd name="T49" fmla="*/ 30 h 95"/>
                <a:gd name="T50" fmla="*/ 71 w 326"/>
                <a:gd name="T51" fmla="*/ 18 h 95"/>
                <a:gd name="T52" fmla="*/ 82 w 326"/>
                <a:gd name="T53" fmla="*/ 30 h 95"/>
                <a:gd name="T54" fmla="*/ 95 w 326"/>
                <a:gd name="T55" fmla="*/ 74 h 95"/>
                <a:gd name="T56" fmla="*/ 106 w 326"/>
                <a:gd name="T57" fmla="*/ 63 h 95"/>
                <a:gd name="T58" fmla="*/ 106 w 326"/>
                <a:gd name="T59" fmla="*/ 52 h 95"/>
                <a:gd name="T60" fmla="*/ 95 w 326"/>
                <a:gd name="T61" fmla="*/ 41 h 95"/>
                <a:gd name="T62" fmla="*/ 106 w 326"/>
                <a:gd name="T63" fmla="*/ 52 h 95"/>
                <a:gd name="T64" fmla="*/ 95 w 326"/>
                <a:gd name="T65" fmla="*/ 30 h 95"/>
                <a:gd name="T66" fmla="*/ 106 w 326"/>
                <a:gd name="T67" fmla="*/ 18 h 95"/>
                <a:gd name="T68" fmla="*/ 130 w 326"/>
                <a:gd name="T69" fmla="*/ 74 h 95"/>
                <a:gd name="T70" fmla="*/ 119 w 326"/>
                <a:gd name="T71" fmla="*/ 63 h 95"/>
                <a:gd name="T72" fmla="*/ 130 w 326"/>
                <a:gd name="T73" fmla="*/ 74 h 95"/>
                <a:gd name="T74" fmla="*/ 119 w 326"/>
                <a:gd name="T75" fmla="*/ 52 h 95"/>
                <a:gd name="T76" fmla="*/ 130 w 326"/>
                <a:gd name="T77" fmla="*/ 41 h 95"/>
                <a:gd name="T78" fmla="*/ 130 w 326"/>
                <a:gd name="T79" fmla="*/ 30 h 95"/>
                <a:gd name="T80" fmla="*/ 119 w 326"/>
                <a:gd name="T81" fmla="*/ 18 h 95"/>
                <a:gd name="T82" fmla="*/ 130 w 326"/>
                <a:gd name="T83" fmla="*/ 30 h 95"/>
                <a:gd name="T84" fmla="*/ 144 w 326"/>
                <a:gd name="T85" fmla="*/ 74 h 95"/>
                <a:gd name="T86" fmla="*/ 155 w 326"/>
                <a:gd name="T87" fmla="*/ 63 h 95"/>
                <a:gd name="T88" fmla="*/ 155 w 326"/>
                <a:gd name="T89" fmla="*/ 52 h 95"/>
                <a:gd name="T90" fmla="*/ 144 w 326"/>
                <a:gd name="T91" fmla="*/ 41 h 95"/>
                <a:gd name="T92" fmla="*/ 155 w 326"/>
                <a:gd name="T93" fmla="*/ 52 h 95"/>
                <a:gd name="T94" fmla="*/ 144 w 326"/>
                <a:gd name="T95" fmla="*/ 30 h 95"/>
                <a:gd name="T96" fmla="*/ 155 w 326"/>
                <a:gd name="T97" fmla="*/ 18 h 95"/>
                <a:gd name="T98" fmla="*/ 179 w 326"/>
                <a:gd name="T99" fmla="*/ 74 h 95"/>
                <a:gd name="T100" fmla="*/ 168 w 326"/>
                <a:gd name="T101" fmla="*/ 63 h 95"/>
                <a:gd name="T102" fmla="*/ 179 w 326"/>
                <a:gd name="T103" fmla="*/ 74 h 95"/>
                <a:gd name="T104" fmla="*/ 168 w 326"/>
                <a:gd name="T105" fmla="*/ 52 h 95"/>
                <a:gd name="T106" fmla="*/ 179 w 326"/>
                <a:gd name="T107" fmla="*/ 41 h 95"/>
                <a:gd name="T108" fmla="*/ 179 w 326"/>
                <a:gd name="T109" fmla="*/ 30 h 95"/>
                <a:gd name="T110" fmla="*/ 168 w 326"/>
                <a:gd name="T111" fmla="*/ 18 h 95"/>
                <a:gd name="T112" fmla="*/ 179 w 326"/>
                <a:gd name="T113" fmla="*/ 30 h 95"/>
                <a:gd name="T114" fmla="*/ 252 w 326"/>
                <a:gd name="T115" fmla="*/ 46 h 95"/>
                <a:gd name="T116" fmla="*/ 296 w 326"/>
                <a:gd name="T117" fmla="*/ 4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95">
                  <a:moveTo>
                    <a:pt x="326" y="21"/>
                  </a:moveTo>
                  <a:cubicBezTo>
                    <a:pt x="326" y="9"/>
                    <a:pt x="317" y="0"/>
                    <a:pt x="305" y="0"/>
                  </a:cubicBezTo>
                  <a:cubicBezTo>
                    <a:pt x="21" y="0"/>
                    <a:pt x="21" y="0"/>
                    <a:pt x="21" y="0"/>
                  </a:cubicBezTo>
                  <a:cubicBezTo>
                    <a:pt x="9" y="0"/>
                    <a:pt x="0" y="9"/>
                    <a:pt x="0" y="21"/>
                  </a:cubicBezTo>
                  <a:cubicBezTo>
                    <a:pt x="0" y="73"/>
                    <a:pt x="0" y="73"/>
                    <a:pt x="0" y="73"/>
                  </a:cubicBezTo>
                  <a:cubicBezTo>
                    <a:pt x="0" y="85"/>
                    <a:pt x="9" y="95"/>
                    <a:pt x="21" y="95"/>
                  </a:cubicBezTo>
                  <a:cubicBezTo>
                    <a:pt x="305" y="95"/>
                    <a:pt x="305" y="95"/>
                    <a:pt x="305" y="95"/>
                  </a:cubicBezTo>
                  <a:cubicBezTo>
                    <a:pt x="317" y="95"/>
                    <a:pt x="326" y="85"/>
                    <a:pt x="326" y="73"/>
                  </a:cubicBezTo>
                  <a:lnTo>
                    <a:pt x="326" y="21"/>
                  </a:lnTo>
                  <a:close/>
                  <a:moveTo>
                    <a:pt x="34" y="74"/>
                  </a:moveTo>
                  <a:cubicBezTo>
                    <a:pt x="23" y="74"/>
                    <a:pt x="23" y="74"/>
                    <a:pt x="23" y="74"/>
                  </a:cubicBezTo>
                  <a:cubicBezTo>
                    <a:pt x="23" y="63"/>
                    <a:pt x="23" y="63"/>
                    <a:pt x="23" y="63"/>
                  </a:cubicBezTo>
                  <a:cubicBezTo>
                    <a:pt x="34" y="63"/>
                    <a:pt x="34" y="63"/>
                    <a:pt x="34" y="63"/>
                  </a:cubicBezTo>
                  <a:lnTo>
                    <a:pt x="34" y="74"/>
                  </a:lnTo>
                  <a:close/>
                  <a:moveTo>
                    <a:pt x="34" y="52"/>
                  </a:moveTo>
                  <a:cubicBezTo>
                    <a:pt x="23" y="52"/>
                    <a:pt x="23" y="52"/>
                    <a:pt x="23" y="52"/>
                  </a:cubicBezTo>
                  <a:cubicBezTo>
                    <a:pt x="23" y="41"/>
                    <a:pt x="23" y="41"/>
                    <a:pt x="23" y="41"/>
                  </a:cubicBezTo>
                  <a:cubicBezTo>
                    <a:pt x="34" y="41"/>
                    <a:pt x="34" y="41"/>
                    <a:pt x="34" y="41"/>
                  </a:cubicBezTo>
                  <a:lnTo>
                    <a:pt x="34" y="52"/>
                  </a:lnTo>
                  <a:close/>
                  <a:moveTo>
                    <a:pt x="34" y="30"/>
                  </a:moveTo>
                  <a:cubicBezTo>
                    <a:pt x="23" y="30"/>
                    <a:pt x="23" y="30"/>
                    <a:pt x="23" y="30"/>
                  </a:cubicBezTo>
                  <a:cubicBezTo>
                    <a:pt x="23" y="18"/>
                    <a:pt x="23" y="18"/>
                    <a:pt x="23" y="18"/>
                  </a:cubicBezTo>
                  <a:cubicBezTo>
                    <a:pt x="34" y="18"/>
                    <a:pt x="34" y="18"/>
                    <a:pt x="34" y="18"/>
                  </a:cubicBezTo>
                  <a:lnTo>
                    <a:pt x="34" y="30"/>
                  </a:lnTo>
                  <a:close/>
                  <a:moveTo>
                    <a:pt x="58" y="74"/>
                  </a:moveTo>
                  <a:cubicBezTo>
                    <a:pt x="47" y="74"/>
                    <a:pt x="47" y="74"/>
                    <a:pt x="47" y="74"/>
                  </a:cubicBezTo>
                  <a:cubicBezTo>
                    <a:pt x="47" y="63"/>
                    <a:pt x="47" y="63"/>
                    <a:pt x="47" y="63"/>
                  </a:cubicBezTo>
                  <a:cubicBezTo>
                    <a:pt x="58" y="63"/>
                    <a:pt x="58" y="63"/>
                    <a:pt x="58" y="63"/>
                  </a:cubicBezTo>
                  <a:lnTo>
                    <a:pt x="58" y="74"/>
                  </a:lnTo>
                  <a:close/>
                  <a:moveTo>
                    <a:pt x="58" y="52"/>
                  </a:moveTo>
                  <a:cubicBezTo>
                    <a:pt x="47" y="52"/>
                    <a:pt x="47" y="52"/>
                    <a:pt x="47" y="52"/>
                  </a:cubicBezTo>
                  <a:cubicBezTo>
                    <a:pt x="47" y="41"/>
                    <a:pt x="47" y="41"/>
                    <a:pt x="47" y="41"/>
                  </a:cubicBezTo>
                  <a:cubicBezTo>
                    <a:pt x="58" y="41"/>
                    <a:pt x="58" y="41"/>
                    <a:pt x="58" y="41"/>
                  </a:cubicBezTo>
                  <a:lnTo>
                    <a:pt x="58" y="52"/>
                  </a:lnTo>
                  <a:close/>
                  <a:moveTo>
                    <a:pt x="58" y="30"/>
                  </a:moveTo>
                  <a:cubicBezTo>
                    <a:pt x="47" y="30"/>
                    <a:pt x="47" y="30"/>
                    <a:pt x="47" y="30"/>
                  </a:cubicBezTo>
                  <a:cubicBezTo>
                    <a:pt x="47" y="18"/>
                    <a:pt x="47" y="18"/>
                    <a:pt x="47" y="18"/>
                  </a:cubicBezTo>
                  <a:cubicBezTo>
                    <a:pt x="58" y="18"/>
                    <a:pt x="58" y="18"/>
                    <a:pt x="58" y="18"/>
                  </a:cubicBezTo>
                  <a:lnTo>
                    <a:pt x="58" y="30"/>
                  </a:lnTo>
                  <a:close/>
                  <a:moveTo>
                    <a:pt x="82" y="74"/>
                  </a:moveTo>
                  <a:cubicBezTo>
                    <a:pt x="71" y="74"/>
                    <a:pt x="71" y="74"/>
                    <a:pt x="71" y="74"/>
                  </a:cubicBezTo>
                  <a:cubicBezTo>
                    <a:pt x="71" y="63"/>
                    <a:pt x="71" y="63"/>
                    <a:pt x="71" y="63"/>
                  </a:cubicBezTo>
                  <a:cubicBezTo>
                    <a:pt x="82" y="63"/>
                    <a:pt x="82" y="63"/>
                    <a:pt x="82" y="63"/>
                  </a:cubicBezTo>
                  <a:lnTo>
                    <a:pt x="82" y="74"/>
                  </a:lnTo>
                  <a:close/>
                  <a:moveTo>
                    <a:pt x="82" y="52"/>
                  </a:moveTo>
                  <a:cubicBezTo>
                    <a:pt x="71" y="52"/>
                    <a:pt x="71" y="52"/>
                    <a:pt x="71" y="52"/>
                  </a:cubicBezTo>
                  <a:cubicBezTo>
                    <a:pt x="71" y="41"/>
                    <a:pt x="71" y="41"/>
                    <a:pt x="71" y="41"/>
                  </a:cubicBezTo>
                  <a:cubicBezTo>
                    <a:pt x="82" y="41"/>
                    <a:pt x="82" y="41"/>
                    <a:pt x="82" y="41"/>
                  </a:cubicBezTo>
                  <a:lnTo>
                    <a:pt x="82" y="52"/>
                  </a:lnTo>
                  <a:close/>
                  <a:moveTo>
                    <a:pt x="82" y="30"/>
                  </a:moveTo>
                  <a:cubicBezTo>
                    <a:pt x="71" y="30"/>
                    <a:pt x="71" y="30"/>
                    <a:pt x="71" y="30"/>
                  </a:cubicBezTo>
                  <a:cubicBezTo>
                    <a:pt x="71" y="18"/>
                    <a:pt x="71" y="18"/>
                    <a:pt x="71" y="18"/>
                  </a:cubicBezTo>
                  <a:cubicBezTo>
                    <a:pt x="82" y="18"/>
                    <a:pt x="82" y="18"/>
                    <a:pt x="82" y="18"/>
                  </a:cubicBezTo>
                  <a:lnTo>
                    <a:pt x="82" y="30"/>
                  </a:lnTo>
                  <a:close/>
                  <a:moveTo>
                    <a:pt x="106" y="74"/>
                  </a:moveTo>
                  <a:cubicBezTo>
                    <a:pt x="95" y="74"/>
                    <a:pt x="95" y="74"/>
                    <a:pt x="95" y="74"/>
                  </a:cubicBezTo>
                  <a:cubicBezTo>
                    <a:pt x="95" y="63"/>
                    <a:pt x="95" y="63"/>
                    <a:pt x="95" y="63"/>
                  </a:cubicBezTo>
                  <a:cubicBezTo>
                    <a:pt x="106" y="63"/>
                    <a:pt x="106" y="63"/>
                    <a:pt x="106" y="63"/>
                  </a:cubicBezTo>
                  <a:lnTo>
                    <a:pt x="106" y="74"/>
                  </a:lnTo>
                  <a:close/>
                  <a:moveTo>
                    <a:pt x="106" y="52"/>
                  </a:moveTo>
                  <a:cubicBezTo>
                    <a:pt x="95" y="52"/>
                    <a:pt x="95" y="52"/>
                    <a:pt x="95" y="52"/>
                  </a:cubicBezTo>
                  <a:cubicBezTo>
                    <a:pt x="95" y="41"/>
                    <a:pt x="95" y="41"/>
                    <a:pt x="95" y="41"/>
                  </a:cubicBezTo>
                  <a:cubicBezTo>
                    <a:pt x="106" y="41"/>
                    <a:pt x="106" y="41"/>
                    <a:pt x="106" y="41"/>
                  </a:cubicBezTo>
                  <a:lnTo>
                    <a:pt x="106" y="52"/>
                  </a:lnTo>
                  <a:close/>
                  <a:moveTo>
                    <a:pt x="106" y="30"/>
                  </a:moveTo>
                  <a:cubicBezTo>
                    <a:pt x="95" y="30"/>
                    <a:pt x="95" y="30"/>
                    <a:pt x="95" y="30"/>
                  </a:cubicBezTo>
                  <a:cubicBezTo>
                    <a:pt x="95" y="18"/>
                    <a:pt x="95" y="18"/>
                    <a:pt x="95" y="18"/>
                  </a:cubicBezTo>
                  <a:cubicBezTo>
                    <a:pt x="106" y="18"/>
                    <a:pt x="106" y="18"/>
                    <a:pt x="106" y="18"/>
                  </a:cubicBezTo>
                  <a:lnTo>
                    <a:pt x="106" y="30"/>
                  </a:lnTo>
                  <a:close/>
                  <a:moveTo>
                    <a:pt x="130" y="74"/>
                  </a:moveTo>
                  <a:cubicBezTo>
                    <a:pt x="119" y="74"/>
                    <a:pt x="119" y="74"/>
                    <a:pt x="119" y="74"/>
                  </a:cubicBezTo>
                  <a:cubicBezTo>
                    <a:pt x="119" y="63"/>
                    <a:pt x="119" y="63"/>
                    <a:pt x="119" y="63"/>
                  </a:cubicBezTo>
                  <a:cubicBezTo>
                    <a:pt x="130" y="63"/>
                    <a:pt x="130" y="63"/>
                    <a:pt x="130" y="63"/>
                  </a:cubicBezTo>
                  <a:lnTo>
                    <a:pt x="130" y="74"/>
                  </a:lnTo>
                  <a:close/>
                  <a:moveTo>
                    <a:pt x="130" y="52"/>
                  </a:moveTo>
                  <a:cubicBezTo>
                    <a:pt x="119" y="52"/>
                    <a:pt x="119" y="52"/>
                    <a:pt x="119" y="52"/>
                  </a:cubicBezTo>
                  <a:cubicBezTo>
                    <a:pt x="119" y="41"/>
                    <a:pt x="119" y="41"/>
                    <a:pt x="119" y="41"/>
                  </a:cubicBezTo>
                  <a:cubicBezTo>
                    <a:pt x="130" y="41"/>
                    <a:pt x="130" y="41"/>
                    <a:pt x="130" y="41"/>
                  </a:cubicBezTo>
                  <a:lnTo>
                    <a:pt x="130" y="52"/>
                  </a:lnTo>
                  <a:close/>
                  <a:moveTo>
                    <a:pt x="130" y="30"/>
                  </a:moveTo>
                  <a:cubicBezTo>
                    <a:pt x="119" y="30"/>
                    <a:pt x="119" y="30"/>
                    <a:pt x="119" y="30"/>
                  </a:cubicBezTo>
                  <a:cubicBezTo>
                    <a:pt x="119" y="18"/>
                    <a:pt x="119" y="18"/>
                    <a:pt x="119" y="18"/>
                  </a:cubicBezTo>
                  <a:cubicBezTo>
                    <a:pt x="130" y="18"/>
                    <a:pt x="130" y="18"/>
                    <a:pt x="130" y="18"/>
                  </a:cubicBezTo>
                  <a:lnTo>
                    <a:pt x="130" y="30"/>
                  </a:lnTo>
                  <a:close/>
                  <a:moveTo>
                    <a:pt x="155" y="74"/>
                  </a:moveTo>
                  <a:cubicBezTo>
                    <a:pt x="144" y="74"/>
                    <a:pt x="144" y="74"/>
                    <a:pt x="144" y="74"/>
                  </a:cubicBezTo>
                  <a:cubicBezTo>
                    <a:pt x="144" y="63"/>
                    <a:pt x="144" y="63"/>
                    <a:pt x="144" y="63"/>
                  </a:cubicBezTo>
                  <a:cubicBezTo>
                    <a:pt x="155" y="63"/>
                    <a:pt x="155" y="63"/>
                    <a:pt x="155" y="63"/>
                  </a:cubicBezTo>
                  <a:lnTo>
                    <a:pt x="155" y="74"/>
                  </a:lnTo>
                  <a:close/>
                  <a:moveTo>
                    <a:pt x="155" y="52"/>
                  </a:moveTo>
                  <a:cubicBezTo>
                    <a:pt x="144" y="52"/>
                    <a:pt x="144" y="52"/>
                    <a:pt x="144" y="52"/>
                  </a:cubicBezTo>
                  <a:cubicBezTo>
                    <a:pt x="144" y="41"/>
                    <a:pt x="144" y="41"/>
                    <a:pt x="144" y="41"/>
                  </a:cubicBezTo>
                  <a:cubicBezTo>
                    <a:pt x="155" y="41"/>
                    <a:pt x="155" y="41"/>
                    <a:pt x="155" y="41"/>
                  </a:cubicBezTo>
                  <a:lnTo>
                    <a:pt x="155" y="52"/>
                  </a:lnTo>
                  <a:close/>
                  <a:moveTo>
                    <a:pt x="155" y="30"/>
                  </a:moveTo>
                  <a:cubicBezTo>
                    <a:pt x="144" y="30"/>
                    <a:pt x="144" y="30"/>
                    <a:pt x="144" y="30"/>
                  </a:cubicBezTo>
                  <a:cubicBezTo>
                    <a:pt x="144" y="18"/>
                    <a:pt x="144" y="18"/>
                    <a:pt x="144" y="18"/>
                  </a:cubicBezTo>
                  <a:cubicBezTo>
                    <a:pt x="155" y="18"/>
                    <a:pt x="155" y="18"/>
                    <a:pt x="155" y="18"/>
                  </a:cubicBezTo>
                  <a:lnTo>
                    <a:pt x="155" y="30"/>
                  </a:lnTo>
                  <a:close/>
                  <a:moveTo>
                    <a:pt x="179" y="74"/>
                  </a:moveTo>
                  <a:cubicBezTo>
                    <a:pt x="168" y="74"/>
                    <a:pt x="168" y="74"/>
                    <a:pt x="168" y="74"/>
                  </a:cubicBezTo>
                  <a:cubicBezTo>
                    <a:pt x="168" y="63"/>
                    <a:pt x="168" y="63"/>
                    <a:pt x="168" y="63"/>
                  </a:cubicBezTo>
                  <a:cubicBezTo>
                    <a:pt x="179" y="63"/>
                    <a:pt x="179" y="63"/>
                    <a:pt x="179" y="63"/>
                  </a:cubicBezTo>
                  <a:lnTo>
                    <a:pt x="179" y="74"/>
                  </a:lnTo>
                  <a:close/>
                  <a:moveTo>
                    <a:pt x="179" y="52"/>
                  </a:moveTo>
                  <a:cubicBezTo>
                    <a:pt x="168" y="52"/>
                    <a:pt x="168" y="52"/>
                    <a:pt x="168" y="52"/>
                  </a:cubicBezTo>
                  <a:cubicBezTo>
                    <a:pt x="168" y="41"/>
                    <a:pt x="168" y="41"/>
                    <a:pt x="168" y="41"/>
                  </a:cubicBezTo>
                  <a:cubicBezTo>
                    <a:pt x="179" y="41"/>
                    <a:pt x="179" y="41"/>
                    <a:pt x="179" y="41"/>
                  </a:cubicBezTo>
                  <a:lnTo>
                    <a:pt x="179" y="52"/>
                  </a:lnTo>
                  <a:close/>
                  <a:moveTo>
                    <a:pt x="179" y="30"/>
                  </a:moveTo>
                  <a:cubicBezTo>
                    <a:pt x="168" y="30"/>
                    <a:pt x="168" y="30"/>
                    <a:pt x="168" y="30"/>
                  </a:cubicBezTo>
                  <a:cubicBezTo>
                    <a:pt x="168" y="18"/>
                    <a:pt x="168" y="18"/>
                    <a:pt x="168" y="18"/>
                  </a:cubicBezTo>
                  <a:cubicBezTo>
                    <a:pt x="179" y="18"/>
                    <a:pt x="179" y="18"/>
                    <a:pt x="179" y="18"/>
                  </a:cubicBezTo>
                  <a:lnTo>
                    <a:pt x="179" y="30"/>
                  </a:lnTo>
                  <a:close/>
                  <a:moveTo>
                    <a:pt x="274" y="68"/>
                  </a:moveTo>
                  <a:cubicBezTo>
                    <a:pt x="262" y="68"/>
                    <a:pt x="252" y="58"/>
                    <a:pt x="252" y="46"/>
                  </a:cubicBezTo>
                  <a:cubicBezTo>
                    <a:pt x="252" y="34"/>
                    <a:pt x="262" y="24"/>
                    <a:pt x="274" y="24"/>
                  </a:cubicBezTo>
                  <a:cubicBezTo>
                    <a:pt x="286" y="24"/>
                    <a:pt x="296" y="34"/>
                    <a:pt x="296" y="46"/>
                  </a:cubicBezTo>
                  <a:cubicBezTo>
                    <a:pt x="296" y="58"/>
                    <a:pt x="286" y="68"/>
                    <a:pt x="274" y="68"/>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dirty="0"/>
            </a:p>
          </p:txBody>
        </p:sp>
      </p:grpSp>
      <p:sp>
        <p:nvSpPr>
          <p:cNvPr id="267" name="Rectangle 266"/>
          <p:cNvSpPr>
            <a:spLocks noChangeAspect="1"/>
          </p:cNvSpPr>
          <p:nvPr/>
        </p:nvSpPr>
        <p:spPr bwMode="auto">
          <a:xfrm>
            <a:off x="3335037" y="3425122"/>
            <a:ext cx="2128209" cy="603948"/>
          </a:xfrm>
          <a:prstGeom prst="rect">
            <a:avLst/>
          </a:prstGeom>
          <a:noFill/>
          <a:ln w="38100" cap="flat" cmpd="sng" algn="ctr">
            <a:noFill/>
            <a:prstDash val="solid"/>
            <a:headEnd type="none" w="med" len="med"/>
            <a:tailEnd type="none" w="med" len="med"/>
          </a:ln>
          <a:effectLst/>
        </p:spPr>
        <p:txBody>
          <a:bodyPr vert="horz" wrap="square" lIns="93243" tIns="91427" rIns="93243" bIns="91427" numCol="1" rtlCol="0" anchor="t" anchorCtr="0" compatLnSpc="1">
            <a:prstTxWarp prst="textNoShape">
              <a:avLst/>
            </a:prstTxWarp>
          </a:bodyPr>
          <a:lstStyle/>
          <a:p>
            <a:pPr algn="ctr" fontAlgn="base">
              <a:lnSpc>
                <a:spcPct val="90000"/>
              </a:lnSpc>
              <a:spcBef>
                <a:spcPct val="0"/>
              </a:spcBef>
              <a:spcAft>
                <a:spcPts val="600"/>
              </a:spcAft>
            </a:pPr>
            <a:r>
              <a:rPr lang="fr-FR" sz="1000" dirty="0" smtClean="0">
                <a:solidFill>
                  <a:schemeClr val="bg1"/>
                </a:solidFill>
              </a:rPr>
              <a:t>Environnement de développement intégré de Machine Learning </a:t>
            </a:r>
            <a:endParaRPr lang="fr-FR" sz="1000" dirty="0">
              <a:solidFill>
                <a:schemeClr val="bg1"/>
              </a:solidFill>
            </a:endParaRPr>
          </a:p>
        </p:txBody>
      </p:sp>
      <p:sp>
        <p:nvSpPr>
          <p:cNvPr id="269" name="Rectangle 268"/>
          <p:cNvSpPr>
            <a:spLocks noChangeAspect="1"/>
          </p:cNvSpPr>
          <p:nvPr/>
        </p:nvSpPr>
        <p:spPr bwMode="auto">
          <a:xfrm>
            <a:off x="6869666" y="3529294"/>
            <a:ext cx="1860977" cy="395604"/>
          </a:xfrm>
          <a:prstGeom prst="rect">
            <a:avLst/>
          </a:prstGeom>
          <a:noFill/>
          <a:ln w="38100" cap="flat" cmpd="sng" algn="ctr">
            <a:noFill/>
            <a:prstDash val="solid"/>
            <a:headEnd type="none" w="med" len="med"/>
            <a:tailEnd type="none" w="med" len="med"/>
          </a:ln>
          <a:effectLst/>
        </p:spPr>
        <p:txBody>
          <a:bodyPr vert="horz" wrap="square" lIns="93243" tIns="91427" rIns="93243" bIns="91427" numCol="1" rtlCol="0" anchor="t" anchorCtr="0" compatLnSpc="1">
            <a:prstTxWarp prst="textNoShape">
              <a:avLst/>
            </a:prstTxWarp>
          </a:bodyPr>
          <a:lstStyle/>
          <a:p>
            <a:pPr algn="ctr" fontAlgn="base">
              <a:lnSpc>
                <a:spcPct val="90000"/>
              </a:lnSpc>
              <a:spcBef>
                <a:spcPct val="0"/>
              </a:spcBef>
              <a:spcAft>
                <a:spcPts val="600"/>
              </a:spcAft>
            </a:pPr>
            <a:r>
              <a:rPr lang="fr-FR" sz="1000" dirty="0" smtClean="0">
                <a:solidFill>
                  <a:schemeClr val="bg1"/>
                </a:solidFill>
              </a:rPr>
              <a:t>Le modèle devient un web service</a:t>
            </a:r>
            <a:endParaRPr lang="fr-FR" sz="1000" dirty="0">
              <a:solidFill>
                <a:schemeClr val="bg1"/>
              </a:solidFill>
            </a:endParaRPr>
          </a:p>
        </p:txBody>
      </p:sp>
      <p:sp>
        <p:nvSpPr>
          <p:cNvPr id="270" name="Rectangle 269"/>
          <p:cNvSpPr>
            <a:spLocks noChangeAspect="1"/>
          </p:cNvSpPr>
          <p:nvPr/>
        </p:nvSpPr>
        <p:spPr bwMode="auto">
          <a:xfrm>
            <a:off x="6869666" y="5109444"/>
            <a:ext cx="1860977" cy="395604"/>
          </a:xfrm>
          <a:prstGeom prst="rect">
            <a:avLst/>
          </a:prstGeom>
          <a:noFill/>
          <a:ln w="38100" cap="flat" cmpd="sng" algn="ctr">
            <a:noFill/>
            <a:prstDash val="solid"/>
            <a:headEnd type="none" w="med" len="med"/>
            <a:tailEnd type="none" w="med" len="med"/>
          </a:ln>
          <a:effectLst/>
        </p:spPr>
        <p:txBody>
          <a:bodyPr vert="horz" wrap="square" lIns="93243" tIns="91427" rIns="93243" bIns="91427" numCol="1" rtlCol="0" anchor="t" anchorCtr="0" compatLnSpc="1">
            <a:prstTxWarp prst="textNoShape">
              <a:avLst/>
            </a:prstTxWarp>
          </a:bodyPr>
          <a:lstStyle/>
          <a:p>
            <a:pPr algn="ctr" fontAlgn="base">
              <a:lnSpc>
                <a:spcPct val="90000"/>
              </a:lnSpc>
              <a:spcBef>
                <a:spcPct val="0"/>
              </a:spcBef>
              <a:spcAft>
                <a:spcPts val="600"/>
              </a:spcAft>
            </a:pPr>
            <a:r>
              <a:rPr lang="fr-FR" sz="1000" dirty="0" smtClean="0">
                <a:solidFill>
                  <a:schemeClr val="bg1"/>
                </a:solidFill>
              </a:rPr>
              <a:t>Monétisation de l’API</a:t>
            </a:r>
            <a:endParaRPr lang="fr-FR" sz="1000" dirty="0">
              <a:solidFill>
                <a:schemeClr val="bg1"/>
              </a:solidFill>
            </a:endParaRPr>
          </a:p>
        </p:txBody>
      </p:sp>
      <p:grpSp>
        <p:nvGrpSpPr>
          <p:cNvPr id="5" name="Group 4"/>
          <p:cNvGrpSpPr/>
          <p:nvPr/>
        </p:nvGrpSpPr>
        <p:grpSpPr>
          <a:xfrm>
            <a:off x="3591471" y="2446959"/>
            <a:ext cx="1615340" cy="886782"/>
            <a:chOff x="3701448" y="2446959"/>
            <a:chExt cx="1615340" cy="886782"/>
          </a:xfrm>
        </p:grpSpPr>
        <p:grpSp>
          <p:nvGrpSpPr>
            <p:cNvPr id="252" name="Group 251"/>
            <p:cNvGrpSpPr>
              <a:grpSpLocks noChangeAspect="1"/>
            </p:cNvGrpSpPr>
            <p:nvPr/>
          </p:nvGrpSpPr>
          <p:grpSpPr bwMode="auto">
            <a:xfrm>
              <a:off x="3727755" y="2446959"/>
              <a:ext cx="1589033" cy="886782"/>
              <a:chOff x="3742936" y="4845974"/>
              <a:chExt cx="1611848" cy="970652"/>
            </a:xfrm>
            <a:solidFill>
              <a:schemeClr val="bg1"/>
            </a:solidFill>
          </p:grpSpPr>
          <p:sp>
            <p:nvSpPr>
              <p:cNvPr id="254" name="Freeform 253"/>
              <p:cNvSpPr>
                <a:spLocks noEditPoints="1"/>
              </p:cNvSpPr>
              <p:nvPr/>
            </p:nvSpPr>
            <p:spPr bwMode="black">
              <a:xfrm>
                <a:off x="4953857" y="5008123"/>
                <a:ext cx="400927" cy="808503"/>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32509">
                  <a:defRPr/>
                </a:pPr>
                <a:endParaRPr lang="en-US" sz="1836" dirty="0"/>
              </a:p>
            </p:txBody>
          </p:sp>
          <p:sp>
            <p:nvSpPr>
              <p:cNvPr id="256" name="Freeform 88"/>
              <p:cNvSpPr>
                <a:spLocks noEditPoints="1"/>
              </p:cNvSpPr>
              <p:nvPr/>
            </p:nvSpPr>
            <p:spPr bwMode="black">
              <a:xfrm>
                <a:off x="3742936" y="4845974"/>
                <a:ext cx="1144646" cy="970652"/>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32509">
                  <a:defRPr/>
                </a:pPr>
                <a:endParaRPr lang="en-US" sz="1836" dirty="0"/>
              </a:p>
            </p:txBody>
          </p:sp>
        </p:grpSp>
        <p:sp>
          <p:nvSpPr>
            <p:cNvPr id="304" name="Rectangle 303"/>
            <p:cNvSpPr/>
            <p:nvPr/>
          </p:nvSpPr>
          <p:spPr>
            <a:xfrm>
              <a:off x="3701448" y="2589046"/>
              <a:ext cx="1095996" cy="664755"/>
            </a:xfrm>
            <a:prstGeom prst="rect">
              <a:avLst/>
            </a:prstGeom>
          </p:spPr>
          <p:txBody>
            <a:bodyPr wrap="square" lIns="182854" tIns="146283" rIns="182854" bIns="146283">
              <a:spAutoFit/>
            </a:bodyPr>
            <a:lstStyle/>
            <a:p>
              <a:pPr defTabSz="914224"/>
              <a:r>
                <a:rPr lang="en-US" sz="1200" b="1" dirty="0">
                  <a:solidFill>
                    <a:srgbClr val="FFFFFF"/>
                  </a:solidFill>
                  <a:ea typeface="Calibri" panose="020F0502020204030204" pitchFamily="34" charset="0"/>
                </a:rPr>
                <a:t>ML</a:t>
              </a:r>
              <a:br>
                <a:rPr lang="en-US" sz="1200" b="1" dirty="0">
                  <a:solidFill>
                    <a:srgbClr val="FFFFFF"/>
                  </a:solidFill>
                  <a:ea typeface="Calibri" panose="020F0502020204030204" pitchFamily="34" charset="0"/>
                </a:rPr>
              </a:br>
              <a:r>
                <a:rPr lang="en-US" sz="1200" b="1" dirty="0">
                  <a:solidFill>
                    <a:srgbClr val="FFFFFF"/>
                  </a:solidFill>
                  <a:ea typeface="Calibri" panose="020F0502020204030204" pitchFamily="34" charset="0"/>
                </a:rPr>
                <a:t>Studio</a:t>
              </a:r>
            </a:p>
          </p:txBody>
        </p:sp>
      </p:grpSp>
      <p:cxnSp>
        <p:nvCxnSpPr>
          <p:cNvPr id="305" name="Straight Arrow Connector 304"/>
          <p:cNvCxnSpPr/>
          <p:nvPr/>
        </p:nvCxnSpPr>
        <p:spPr>
          <a:xfrm>
            <a:off x="4400594" y="3905630"/>
            <a:ext cx="0" cy="598148"/>
          </a:xfrm>
          <a:prstGeom prst="straightConnector1">
            <a:avLst/>
          </a:prstGeom>
          <a:solidFill>
            <a:srgbClr val="DC3C00"/>
          </a:solidFill>
          <a:ln w="38100">
            <a:solidFill>
              <a:srgbClr val="FFFFFF"/>
            </a:solidFill>
            <a:headEnd type="triangle" w="med" len="sm"/>
            <a:tailEnd type="none" w="med" len="sm"/>
          </a:ln>
        </p:spPr>
        <p:style>
          <a:lnRef idx="2">
            <a:schemeClr val="accent1">
              <a:shade val="50000"/>
            </a:schemeClr>
          </a:lnRef>
          <a:fillRef idx="1">
            <a:schemeClr val="accent1"/>
          </a:fillRef>
          <a:effectRef idx="0">
            <a:schemeClr val="accent1"/>
          </a:effectRef>
          <a:fontRef idx="minor">
            <a:schemeClr val="lt1"/>
          </a:fontRef>
        </p:style>
      </p:cxnSp>
      <p:cxnSp>
        <p:nvCxnSpPr>
          <p:cNvPr id="306" name="Straight Arrow Connector 305"/>
          <p:cNvCxnSpPr/>
          <p:nvPr/>
        </p:nvCxnSpPr>
        <p:spPr>
          <a:xfrm flipV="1">
            <a:off x="5435740" y="2943225"/>
            <a:ext cx="1680535" cy="10157"/>
          </a:xfrm>
          <a:prstGeom prst="straightConnector1">
            <a:avLst/>
          </a:prstGeom>
          <a:solidFill>
            <a:srgbClr val="DC3C00"/>
          </a:solidFill>
          <a:ln w="38100">
            <a:solidFill>
              <a:srgbClr val="FFFFFF"/>
            </a:solidFill>
            <a:headEnd type="triangle" w="med" len="sm"/>
            <a:tailEnd type="triangle" w="med" len="sm"/>
          </a:ln>
        </p:spPr>
        <p:style>
          <a:lnRef idx="2">
            <a:schemeClr val="accent1">
              <a:shade val="50000"/>
            </a:schemeClr>
          </a:lnRef>
          <a:fillRef idx="1">
            <a:schemeClr val="accent1"/>
          </a:fillRef>
          <a:effectRef idx="0">
            <a:schemeClr val="accent1"/>
          </a:effectRef>
          <a:fontRef idx="minor">
            <a:schemeClr val="lt1"/>
          </a:fontRef>
        </p:style>
      </p:cxnSp>
      <p:cxnSp>
        <p:nvCxnSpPr>
          <p:cNvPr id="307" name="Straight Arrow Connector 306"/>
          <p:cNvCxnSpPr/>
          <p:nvPr/>
        </p:nvCxnSpPr>
        <p:spPr>
          <a:xfrm flipV="1">
            <a:off x="7800154" y="3807342"/>
            <a:ext cx="0" cy="315082"/>
          </a:xfrm>
          <a:prstGeom prst="straightConnector1">
            <a:avLst/>
          </a:prstGeom>
          <a:solidFill>
            <a:srgbClr val="DC3C00"/>
          </a:solidFill>
          <a:ln w="38100">
            <a:solidFill>
              <a:srgbClr val="FFFFFF"/>
            </a:solidFill>
            <a:headEnd type="triangle" w="med" len="sm"/>
            <a:tailEnd type="triangle" w="med" len="sm"/>
          </a:ln>
        </p:spPr>
        <p:style>
          <a:lnRef idx="2">
            <a:schemeClr val="accent1">
              <a:shade val="50000"/>
            </a:schemeClr>
          </a:lnRef>
          <a:fillRef idx="1">
            <a:schemeClr val="accent1"/>
          </a:fillRef>
          <a:effectRef idx="0">
            <a:schemeClr val="accent1"/>
          </a:effectRef>
          <a:fontRef idx="minor">
            <a:schemeClr val="lt1"/>
          </a:fontRef>
        </p:style>
      </p:cxnSp>
      <p:cxnSp>
        <p:nvCxnSpPr>
          <p:cNvPr id="309" name="Straight Arrow Connector 308"/>
          <p:cNvCxnSpPr/>
          <p:nvPr/>
        </p:nvCxnSpPr>
        <p:spPr>
          <a:xfrm flipH="1">
            <a:off x="8631837" y="2944388"/>
            <a:ext cx="1031480" cy="7830"/>
          </a:xfrm>
          <a:prstGeom prst="straightConnector1">
            <a:avLst/>
          </a:prstGeom>
          <a:solidFill>
            <a:srgbClr val="DC3C00"/>
          </a:solidFill>
          <a:ln w="38100">
            <a:solidFill>
              <a:srgbClr val="FFFFFF"/>
            </a:solidFill>
            <a:headEnd type="triangle" w="med" len="sm"/>
            <a:tailEnd type="triangle" w="med" len="sm"/>
          </a:ln>
        </p:spPr>
        <p:style>
          <a:lnRef idx="2">
            <a:schemeClr val="accent1">
              <a:shade val="50000"/>
            </a:schemeClr>
          </a:lnRef>
          <a:fillRef idx="1">
            <a:schemeClr val="accent1"/>
          </a:fillRef>
          <a:effectRef idx="0">
            <a:schemeClr val="accent1"/>
          </a:effectRef>
          <a:fontRef idx="minor">
            <a:schemeClr val="lt1"/>
          </a:fontRef>
        </p:style>
      </p:cxnSp>
      <p:cxnSp>
        <p:nvCxnSpPr>
          <p:cNvPr id="310" name="Straight Arrow Connector 309"/>
          <p:cNvCxnSpPr/>
          <p:nvPr/>
        </p:nvCxnSpPr>
        <p:spPr>
          <a:xfrm flipH="1">
            <a:off x="8631837" y="4589695"/>
            <a:ext cx="1031480" cy="7830"/>
          </a:xfrm>
          <a:prstGeom prst="straightConnector1">
            <a:avLst/>
          </a:prstGeom>
          <a:solidFill>
            <a:srgbClr val="DC3C00"/>
          </a:solidFill>
          <a:ln w="38100">
            <a:solidFill>
              <a:srgbClr val="FFFFFF"/>
            </a:solidFill>
            <a:headEnd type="triangle" w="med" len="sm"/>
            <a:tailEnd type="triangle" w="med" len="sm"/>
          </a:ln>
        </p:spPr>
        <p:style>
          <a:lnRef idx="2">
            <a:schemeClr val="accent1">
              <a:shade val="50000"/>
            </a:schemeClr>
          </a:lnRef>
          <a:fillRef idx="1">
            <a:schemeClr val="accent1"/>
          </a:fillRef>
          <a:effectRef idx="0">
            <a:schemeClr val="accent1"/>
          </a:effectRef>
          <a:fontRef idx="minor">
            <a:schemeClr val="lt1"/>
          </a:fontRef>
        </p:style>
      </p:cxnSp>
      <p:sp>
        <p:nvSpPr>
          <p:cNvPr id="313" name="TextBox 312"/>
          <p:cNvSpPr txBox="1"/>
          <p:nvPr/>
        </p:nvSpPr>
        <p:spPr>
          <a:xfrm>
            <a:off x="7194091" y="2244526"/>
            <a:ext cx="1212126" cy="517065"/>
          </a:xfrm>
          <a:prstGeom prst="rect">
            <a:avLst/>
          </a:prstGeom>
          <a:noFill/>
        </p:spPr>
        <p:txBody>
          <a:bodyPr wrap="square" lIns="182880" tIns="146304" rIns="182880" bIns="146304" rtlCol="0">
            <a:spAutoFit/>
          </a:bodyPr>
          <a:lstStyle/>
          <a:p>
            <a:pPr algn="ctr">
              <a:lnSpc>
                <a:spcPct val="90000"/>
              </a:lnSpc>
              <a:spcAft>
                <a:spcPts val="600"/>
              </a:spcAft>
            </a:pPr>
            <a:r>
              <a:rPr lang="en-US" sz="1600" b="1" dirty="0" smtClean="0">
                <a:solidFill>
                  <a:schemeClr val="bg1"/>
                </a:solidFill>
              </a:rPr>
              <a:t>API</a:t>
            </a:r>
          </a:p>
        </p:txBody>
      </p:sp>
      <p:grpSp>
        <p:nvGrpSpPr>
          <p:cNvPr id="22" name="Group 21"/>
          <p:cNvGrpSpPr/>
          <p:nvPr/>
        </p:nvGrpSpPr>
        <p:grpSpPr>
          <a:xfrm>
            <a:off x="7202301" y="4111042"/>
            <a:ext cx="1299179" cy="1027328"/>
            <a:chOff x="7264536" y="4151536"/>
            <a:chExt cx="1299179" cy="1027328"/>
          </a:xfrm>
        </p:grpSpPr>
        <p:pic>
          <p:nvPicPr>
            <p:cNvPr id="314" name="Picture 5" descr="C:\Users\v-junyo\Dropbox\ZumTeam\Team_Resources\Design inspirations\Metro_Style_Icons\app_64.p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flipH="1">
              <a:off x="7291914" y="4151536"/>
              <a:ext cx="1027060" cy="1027328"/>
            </a:xfrm>
            <a:prstGeom prst="rect">
              <a:avLst/>
            </a:prstGeom>
            <a:noFill/>
            <a:extLst>
              <a:ext uri="{909E8E84-426E-40dd-AFC4-6F175D3DCCD1}">
                <a14:hiddenFill xmlns="" xmlns:a14="http://schemas.microsoft.com/office/drawing/2010/main">
                  <a:solidFill>
                    <a:srgbClr val="FFFFFF"/>
                  </a:solidFill>
                </a14:hiddenFill>
              </a:ext>
            </a:extLst>
          </p:spPr>
        </p:pic>
        <p:sp>
          <p:nvSpPr>
            <p:cNvPr id="315" name="Rectangle 314"/>
            <p:cNvSpPr/>
            <p:nvPr/>
          </p:nvSpPr>
          <p:spPr>
            <a:xfrm>
              <a:off x="7264536" y="4340653"/>
              <a:ext cx="1299179" cy="757088"/>
            </a:xfrm>
            <a:prstGeom prst="rect">
              <a:avLst/>
            </a:prstGeom>
          </p:spPr>
          <p:txBody>
            <a:bodyPr wrap="square" lIns="182854" tIns="146283" rIns="182854" bIns="146283">
              <a:spAutoFit/>
            </a:bodyPr>
            <a:lstStyle/>
            <a:p>
              <a:pPr defTabSz="914224"/>
              <a:r>
                <a:rPr lang="en-US" sz="1000" b="1" dirty="0" smtClean="0">
                  <a:solidFill>
                    <a:srgbClr val="FFFFFF"/>
                  </a:solidFill>
                  <a:ea typeface="Calibri" panose="020F0502020204030204" pitchFamily="34" charset="0"/>
                </a:rPr>
                <a:t>Microsoft Azure Marketplace</a:t>
              </a:r>
              <a:endParaRPr lang="en-US" sz="1000" b="1" dirty="0">
                <a:solidFill>
                  <a:srgbClr val="FFFFFF"/>
                </a:solidFill>
                <a:ea typeface="Calibri" panose="020F0502020204030204" pitchFamily="34" charset="0"/>
              </a:endParaRPr>
            </a:p>
          </p:txBody>
        </p:sp>
      </p:grpSp>
      <p:pic>
        <p:nvPicPr>
          <p:cNvPr id="316" name="Picture 6" descr="\\MAGNUM\Projects\Microsoft\Cloud Power FY12\Design\ICONS_PNG\Cloud.png"/>
          <p:cNvPicPr>
            <a:picLocks noChangeAspect="1" noChangeArrowheads="1"/>
          </p:cNvPicPr>
          <p:nvPr/>
        </p:nvPicPr>
        <p:blipFill>
          <a:blip r:embed="rId4" cstate="print">
            <a:lum bright="100000"/>
          </a:blip>
          <a:srcRect/>
          <a:stretch>
            <a:fillRect/>
          </a:stretch>
        </p:blipFill>
        <p:spPr bwMode="auto">
          <a:xfrm>
            <a:off x="7734139" y="2838843"/>
            <a:ext cx="800564" cy="800564"/>
          </a:xfrm>
          <a:prstGeom prst="rect">
            <a:avLst/>
          </a:prstGeom>
          <a:noFill/>
        </p:spPr>
      </p:pic>
      <p:sp>
        <p:nvSpPr>
          <p:cNvPr id="317" name="Freeform 88"/>
          <p:cNvSpPr>
            <a:spLocks noEditPoints="1"/>
          </p:cNvSpPr>
          <p:nvPr/>
        </p:nvSpPr>
        <p:spPr bwMode="black">
          <a:xfrm>
            <a:off x="7358107" y="2700010"/>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rgbClr val="FFFFFF"/>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chemeClr val="tx1">
                  <a:lumMod val="50000"/>
                </a:schemeClr>
              </a:solidFill>
              <a:latin typeface="Segoe Light" pitchFamily="34" charset="0"/>
            </a:endParaRPr>
          </a:p>
        </p:txBody>
      </p:sp>
      <p:sp>
        <p:nvSpPr>
          <p:cNvPr id="318" name="Rectangle 317"/>
          <p:cNvSpPr/>
          <p:nvPr/>
        </p:nvSpPr>
        <p:spPr>
          <a:xfrm>
            <a:off x="7035548" y="2688042"/>
            <a:ext cx="1299179" cy="480089"/>
          </a:xfrm>
          <a:prstGeom prst="rect">
            <a:avLst/>
          </a:prstGeom>
        </p:spPr>
        <p:txBody>
          <a:bodyPr wrap="square" lIns="182854" tIns="146283" rIns="182854" bIns="146283">
            <a:spAutoFit/>
          </a:bodyPr>
          <a:lstStyle/>
          <a:p>
            <a:pPr algn="ctr" defTabSz="914224"/>
            <a:r>
              <a:rPr lang="en-US" sz="1200" b="1" dirty="0" smtClean="0">
                <a:solidFill>
                  <a:srgbClr val="FFFFFF"/>
                </a:solidFill>
                <a:ea typeface="Calibri" panose="020F0502020204030204" pitchFamily="34" charset="0"/>
              </a:rPr>
              <a:t>Web</a:t>
            </a:r>
            <a:endParaRPr lang="en-US" sz="1200" b="1" dirty="0">
              <a:solidFill>
                <a:srgbClr val="FFFFFF"/>
              </a:solidFill>
              <a:ea typeface="Calibri" panose="020F0502020204030204" pitchFamily="34" charset="0"/>
            </a:endParaRPr>
          </a:p>
        </p:txBody>
      </p:sp>
    </p:spTree>
    <p:extLst>
      <p:ext uri="{BB962C8B-B14F-4D97-AF65-F5344CB8AC3E}">
        <p14:creationId xmlns:p14="http://schemas.microsoft.com/office/powerpoint/2010/main" val="865345400"/>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smtClean="0"/>
              <a:t>Et donc pour nous… comment ça marche?</a:t>
            </a:r>
            <a:endParaRPr lang="fr-FR" dirty="0"/>
          </a:p>
        </p:txBody>
      </p:sp>
      <p:sp>
        <p:nvSpPr>
          <p:cNvPr id="4" name="Rounded Rectangle 3"/>
          <p:cNvSpPr/>
          <p:nvPr/>
        </p:nvSpPr>
        <p:spPr bwMode="auto">
          <a:xfrm>
            <a:off x="8090445" y="1985094"/>
            <a:ext cx="3854185" cy="3305354"/>
          </a:xfrm>
          <a:prstGeom prst="roundRect">
            <a:avLst/>
          </a:prstGeom>
          <a:solidFill>
            <a:schemeClr val="bg1">
              <a:lumMod val="95000"/>
            </a:schemeClr>
          </a:solidFill>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2050" name="Picture 2" descr="http://upload.wikimedia.org/wikipedia/commons/thumb/8/86/Microsoft_Excel_2013_logo.svg/1043px-Microsoft_Excel_2013_logo.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8397" y="1349685"/>
            <a:ext cx="1080120" cy="10604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8088080" y="2288855"/>
            <a:ext cx="3784543" cy="1625060"/>
          </a:xfrm>
          <a:prstGeom prst="rect">
            <a:avLst/>
          </a:prstGeom>
          <a:noFill/>
        </p:spPr>
        <p:txBody>
          <a:bodyPr wrap="square" lIns="182880" tIns="146304" rIns="182880" bIns="146304" rtlCol="0">
            <a:spAutoFit/>
          </a:bodyPr>
          <a:lstStyle/>
          <a:p>
            <a:pPr>
              <a:lnSpc>
                <a:spcPct val="90000"/>
              </a:lnSpc>
              <a:spcAft>
                <a:spcPts val="600"/>
              </a:spcAft>
            </a:pP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We</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offer</a:t>
            </a:r>
            <a:r>
              <a:rPr lang="fr-FR" sz="2400" dirty="0" smtClean="0">
                <a:gradFill>
                  <a:gsLst>
                    <a:gs pos="2917">
                      <a:schemeClr val="tx1"/>
                    </a:gs>
                    <a:gs pos="30000">
                      <a:schemeClr val="tx1"/>
                    </a:gs>
                  </a:gsLst>
                  <a:lin ang="5400000" scaled="0"/>
                </a:gradFill>
                <a:latin typeface="+mj-lt"/>
              </a:rPr>
              <a:t> a new service </a:t>
            </a:r>
            <a:r>
              <a:rPr lang="fr-FR" sz="2400" dirty="0" err="1" smtClean="0">
                <a:gradFill>
                  <a:gsLst>
                    <a:gs pos="2917">
                      <a:schemeClr val="tx1"/>
                    </a:gs>
                    <a:gs pos="30000">
                      <a:schemeClr val="tx1"/>
                    </a:gs>
                  </a:gsLst>
                  <a:lin ang="5400000" scaled="0"/>
                </a:gradFill>
                <a:latin typeface="+mj-lt"/>
              </a:rPr>
              <a:t>that</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can</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revolutionize</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your</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process</a:t>
            </a:r>
            <a:r>
              <a:rPr lang="fr-FR" sz="2400" dirty="0" smtClean="0">
                <a:gradFill>
                  <a:gsLst>
                    <a:gs pos="2917">
                      <a:schemeClr val="tx1"/>
                    </a:gs>
                    <a:gs pos="30000">
                      <a:schemeClr val="tx1"/>
                    </a:gs>
                  </a:gsLst>
                  <a:lin ang="5400000" scaled="0"/>
                </a:gradFill>
                <a:latin typeface="+mj-lt"/>
              </a:rPr>
              <a:t> and </a:t>
            </a:r>
            <a:r>
              <a:rPr lang="fr-FR" sz="2400" dirty="0" err="1" smtClean="0">
                <a:gradFill>
                  <a:gsLst>
                    <a:gs pos="2917">
                      <a:schemeClr val="tx1"/>
                    </a:gs>
                    <a:gs pos="30000">
                      <a:schemeClr val="tx1"/>
                    </a:gs>
                  </a:gsLst>
                  <a:lin ang="5400000" scaled="0"/>
                </a:gradFill>
                <a:latin typeface="+mj-lt"/>
              </a:rPr>
              <a:t>allow</a:t>
            </a:r>
            <a:r>
              <a:rPr lang="fr-FR" sz="2400" dirty="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you</a:t>
            </a:r>
            <a:r>
              <a:rPr lang="fr-FR" sz="2400" dirty="0" smtClean="0">
                <a:gradFill>
                  <a:gsLst>
                    <a:gs pos="2917">
                      <a:schemeClr val="tx1"/>
                    </a:gs>
                    <a:gs pos="30000">
                      <a:schemeClr val="tx1"/>
                    </a:gs>
                  </a:gsLst>
                  <a:lin ang="5400000" scaled="0"/>
                </a:gradFill>
                <a:latin typeface="+mj-lt"/>
              </a:rPr>
              <a:t> to </a:t>
            </a:r>
            <a:r>
              <a:rPr lang="fr-FR" sz="2400" dirty="0" err="1" smtClean="0">
                <a:gradFill>
                  <a:gsLst>
                    <a:gs pos="2917">
                      <a:schemeClr val="tx1"/>
                    </a:gs>
                    <a:gs pos="30000">
                      <a:schemeClr val="tx1"/>
                    </a:gs>
                  </a:gsLst>
                  <a:lin ang="5400000" scaled="0"/>
                </a:gradFill>
                <a:latin typeface="+mj-lt"/>
              </a:rPr>
              <a:t>reach</a:t>
            </a:r>
            <a:r>
              <a:rPr lang="fr-FR" sz="2400" dirty="0" smtClean="0">
                <a:gradFill>
                  <a:gsLst>
                    <a:gs pos="2917">
                      <a:schemeClr val="tx1"/>
                    </a:gs>
                    <a:gs pos="30000">
                      <a:schemeClr val="tx1"/>
                    </a:gs>
                  </a:gsLst>
                  <a:lin ang="5400000" scaled="0"/>
                </a:gradFill>
                <a:latin typeface="+mj-lt"/>
              </a:rPr>
              <a:t>…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3671" y="3209230"/>
            <a:ext cx="1137112" cy="1008112"/>
          </a:xfrm>
          <a:prstGeom prst="rect">
            <a:avLst/>
          </a:prstGeom>
        </p:spPr>
      </p:pic>
      <p:sp>
        <p:nvSpPr>
          <p:cNvPr id="8" name="Curved Right Arrow 7"/>
          <p:cNvSpPr/>
          <p:nvPr/>
        </p:nvSpPr>
        <p:spPr bwMode="auto">
          <a:xfrm>
            <a:off x="6074221" y="2629218"/>
            <a:ext cx="1939115" cy="2376264"/>
          </a:xfrm>
          <a:prstGeom prst="curvedRight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extBox 8"/>
          <p:cNvSpPr txBox="1"/>
          <p:nvPr/>
        </p:nvSpPr>
        <p:spPr>
          <a:xfrm>
            <a:off x="8234461" y="4217342"/>
            <a:ext cx="2880320" cy="794064"/>
          </a:xfrm>
          <a:prstGeom prst="rect">
            <a:avLst/>
          </a:prstGeom>
          <a:noFill/>
        </p:spPr>
        <p:txBody>
          <a:bodyPr wrap="square" lIns="182880" tIns="146304" rIns="182880" bIns="146304" rtlCol="0">
            <a:spAutoFit/>
          </a:bodyPr>
          <a:lstStyle/>
          <a:p>
            <a:pPr>
              <a:lnSpc>
                <a:spcPct val="90000"/>
              </a:lnSpc>
              <a:spcAft>
                <a:spcPts val="600"/>
              </a:spcAft>
            </a:pPr>
            <a:r>
              <a:rPr lang="fr-FR" sz="3600" dirty="0" smtClean="0">
                <a:solidFill>
                  <a:schemeClr val="bg2">
                    <a:lumMod val="50000"/>
                  </a:schemeClr>
                </a:solidFill>
              </a:rPr>
              <a:t>SPAM!</a:t>
            </a:r>
          </a:p>
        </p:txBody>
      </p:sp>
      <p:sp>
        <p:nvSpPr>
          <p:cNvPr id="10" name="TextBox 9"/>
          <p:cNvSpPr txBox="1"/>
          <p:nvPr/>
        </p:nvSpPr>
        <p:spPr>
          <a:xfrm>
            <a:off x="2310435" y="3180135"/>
            <a:ext cx="2539798" cy="1037207"/>
          </a:xfrm>
          <a:prstGeom prst="rect">
            <a:avLst/>
          </a:prstGeom>
          <a:noFill/>
        </p:spPr>
        <p:txBody>
          <a:bodyPr wrap="none" lIns="182880" tIns="146304" rIns="182880" bIns="146304" rtlCol="0">
            <a:spAutoFit/>
          </a:bodyPr>
          <a:lstStyle/>
          <a:p>
            <a:pPr algn="r">
              <a:lnSpc>
                <a:spcPct val="90000"/>
              </a:lnSpc>
              <a:spcAft>
                <a:spcPts val="600"/>
              </a:spcAft>
            </a:pPr>
            <a:r>
              <a:rPr lang="fr-FR" sz="2400" dirty="0" smtClean="0">
                <a:gradFill>
                  <a:gsLst>
                    <a:gs pos="2917">
                      <a:schemeClr val="tx1"/>
                    </a:gs>
                    <a:gs pos="30000">
                      <a:schemeClr val="tx1"/>
                    </a:gs>
                  </a:gsLst>
                  <a:lin ang="5400000" scaled="0"/>
                </a:gradFill>
                <a:latin typeface="+mj-lt"/>
              </a:rPr>
              <a:t>Modèle </a:t>
            </a:r>
            <a:r>
              <a:rPr lang="fr-FR" sz="2400" b="1" dirty="0" smtClean="0">
                <a:gradFill>
                  <a:gsLst>
                    <a:gs pos="2917">
                      <a:schemeClr val="tx1"/>
                    </a:gs>
                    <a:gs pos="30000">
                      <a:schemeClr val="tx1"/>
                    </a:gs>
                  </a:gsLst>
                  <a:lin ang="5400000" scaled="0"/>
                </a:gradFill>
                <a:latin typeface="+mj-lt"/>
              </a:rPr>
              <a:t>entrainé</a:t>
            </a:r>
          </a:p>
          <a:p>
            <a:pPr algn="r">
              <a:lnSpc>
                <a:spcPct val="90000"/>
              </a:lnSpc>
              <a:spcAft>
                <a:spcPts val="600"/>
              </a:spcAft>
            </a:pPr>
            <a:r>
              <a:rPr lang="fr-FR" sz="2400" dirty="0" smtClean="0">
                <a:gradFill>
                  <a:gsLst>
                    <a:gs pos="2917">
                      <a:schemeClr val="tx1"/>
                    </a:gs>
                    <a:gs pos="30000">
                      <a:schemeClr val="tx1"/>
                    </a:gs>
                  </a:gsLst>
                  <a:lin ang="5400000" scaled="0"/>
                </a:gradFill>
                <a:latin typeface="+mj-lt"/>
              </a:rPr>
              <a:t>"opérationnalisé"</a:t>
            </a:r>
          </a:p>
        </p:txBody>
      </p:sp>
      <p:sp>
        <p:nvSpPr>
          <p:cNvPr id="12" name="TextBox 11"/>
          <p:cNvSpPr txBox="1"/>
          <p:nvPr/>
        </p:nvSpPr>
        <p:spPr>
          <a:xfrm>
            <a:off x="2270648" y="2322617"/>
            <a:ext cx="3948773" cy="904863"/>
          </a:xfrm>
          <a:prstGeom prst="rect">
            <a:avLst/>
          </a:prstGeom>
          <a:noFill/>
        </p:spPr>
        <p:txBody>
          <a:bodyPr wrap="none" lIns="182880" tIns="146304" rIns="182880" bIns="146304" rtlCol="0">
            <a:spAutoFit/>
          </a:bodyPr>
          <a:lstStyle/>
          <a:p>
            <a:pPr>
              <a:lnSpc>
                <a:spcPct val="90000"/>
              </a:lnSpc>
              <a:spcAft>
                <a:spcPts val="600"/>
              </a:spcAft>
            </a:pPr>
            <a:r>
              <a:rPr lang="fr-FR" sz="4400" dirty="0" smtClean="0">
                <a:gradFill>
                  <a:gsLst>
                    <a:gs pos="2917">
                      <a:schemeClr val="tx1"/>
                    </a:gs>
                    <a:gs pos="30000">
                      <a:schemeClr val="tx1"/>
                    </a:gs>
                  </a:gsLst>
                  <a:lin ang="5400000" scaled="0"/>
                </a:gradFill>
                <a:latin typeface="+mj-lt"/>
              </a:rPr>
              <a:t>Azure ML - API</a:t>
            </a:r>
          </a:p>
        </p:txBody>
      </p:sp>
    </p:spTree>
    <p:extLst>
      <p:ext uri="{BB962C8B-B14F-4D97-AF65-F5344CB8AC3E}">
        <p14:creationId xmlns:p14="http://schemas.microsoft.com/office/powerpoint/2010/main" val="190678157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683264"/>
          </a:xfrm>
        </p:spPr>
        <p:txBody>
          <a:bodyPr/>
          <a:lstStyle/>
          <a:p>
            <a:pPr marL="0" indent="0">
              <a:buNone/>
            </a:pPr>
            <a:r>
              <a:rPr lang="fr-FR" dirty="0" smtClean="0"/>
              <a:t>Les systèmes Machine Learning doivent </a:t>
            </a:r>
            <a:r>
              <a:rPr lang="fr-FR" dirty="0" smtClean="0">
                <a:solidFill>
                  <a:schemeClr val="bg2">
                    <a:lumMod val="50000"/>
                  </a:schemeClr>
                </a:solidFill>
              </a:rPr>
              <a:t>apprendre</a:t>
            </a:r>
          </a:p>
        </p:txBody>
      </p:sp>
      <p:sp>
        <p:nvSpPr>
          <p:cNvPr id="3" name="Title 2"/>
          <p:cNvSpPr>
            <a:spLocks noGrp="1"/>
          </p:cNvSpPr>
          <p:nvPr>
            <p:ph type="title"/>
          </p:nvPr>
        </p:nvSpPr>
        <p:spPr/>
        <p:txBody>
          <a:bodyPr/>
          <a:lstStyle/>
          <a:p>
            <a:r>
              <a:rPr lang="fr-FR" dirty="0" smtClean="0"/>
              <a:t>Qui nécessite une mise en place</a:t>
            </a:r>
            <a:endParaRPr lang="fr-F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3671" y="3209230"/>
            <a:ext cx="1137112" cy="1008112"/>
          </a:xfrm>
          <a:prstGeom prst="rect">
            <a:avLst/>
          </a:prstGeom>
        </p:spPr>
      </p:pic>
      <p:sp>
        <p:nvSpPr>
          <p:cNvPr id="5" name="TextBox 4"/>
          <p:cNvSpPr txBox="1"/>
          <p:nvPr/>
        </p:nvSpPr>
        <p:spPr>
          <a:xfrm>
            <a:off x="2033115" y="3180135"/>
            <a:ext cx="2817118" cy="627864"/>
          </a:xfrm>
          <a:prstGeom prst="rect">
            <a:avLst/>
          </a:prstGeom>
          <a:noFill/>
        </p:spPr>
        <p:txBody>
          <a:bodyPr wrap="none" lIns="182880" tIns="146304" rIns="182880" bIns="146304" rtlCol="0">
            <a:spAutoFit/>
          </a:bodyPr>
          <a:lstStyle/>
          <a:p>
            <a:pPr algn="r">
              <a:lnSpc>
                <a:spcPct val="90000"/>
              </a:lnSpc>
              <a:spcAft>
                <a:spcPts val="600"/>
              </a:spcAft>
            </a:pPr>
            <a:r>
              <a:rPr lang="fr-FR" sz="2400" dirty="0" smtClean="0">
                <a:gradFill>
                  <a:gsLst>
                    <a:gs pos="2917">
                      <a:schemeClr val="tx1"/>
                    </a:gs>
                    <a:gs pos="30000">
                      <a:schemeClr val="tx1"/>
                    </a:gs>
                  </a:gsLst>
                  <a:lin ang="5400000" scaled="0"/>
                </a:gradFill>
                <a:latin typeface="+mj-lt"/>
              </a:rPr>
              <a:t>Modèle à entrainer</a:t>
            </a:r>
          </a:p>
        </p:txBody>
      </p:sp>
      <p:sp>
        <p:nvSpPr>
          <p:cNvPr id="6" name="TextBox 5"/>
          <p:cNvSpPr txBox="1"/>
          <p:nvPr/>
        </p:nvSpPr>
        <p:spPr>
          <a:xfrm>
            <a:off x="2270648" y="2322617"/>
            <a:ext cx="2627899" cy="904863"/>
          </a:xfrm>
          <a:prstGeom prst="rect">
            <a:avLst/>
          </a:prstGeom>
          <a:noFill/>
        </p:spPr>
        <p:txBody>
          <a:bodyPr wrap="none" lIns="182880" tIns="146304" rIns="182880" bIns="146304" rtlCol="0">
            <a:spAutoFit/>
          </a:bodyPr>
          <a:lstStyle/>
          <a:p>
            <a:pPr>
              <a:lnSpc>
                <a:spcPct val="90000"/>
              </a:lnSpc>
              <a:spcAft>
                <a:spcPts val="600"/>
              </a:spcAft>
            </a:pPr>
            <a:r>
              <a:rPr lang="fr-FR" sz="4400" dirty="0" smtClean="0">
                <a:gradFill>
                  <a:gsLst>
                    <a:gs pos="2917">
                      <a:schemeClr val="tx1"/>
                    </a:gs>
                    <a:gs pos="30000">
                      <a:schemeClr val="tx1"/>
                    </a:gs>
                  </a:gsLst>
                  <a:lin ang="5400000" scaled="0"/>
                </a:gradFill>
                <a:latin typeface="+mj-lt"/>
              </a:rPr>
              <a:t>Azure ML</a:t>
            </a:r>
          </a:p>
        </p:txBody>
      </p:sp>
      <p:sp>
        <p:nvSpPr>
          <p:cNvPr id="7" name="Can 6"/>
          <p:cNvSpPr/>
          <p:nvPr/>
        </p:nvSpPr>
        <p:spPr bwMode="auto">
          <a:xfrm>
            <a:off x="385589" y="4511501"/>
            <a:ext cx="1885059" cy="1728192"/>
          </a:xfrm>
          <a:prstGeom prst="can">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TextBox 7"/>
          <p:cNvSpPr txBox="1"/>
          <p:nvPr/>
        </p:nvSpPr>
        <p:spPr>
          <a:xfrm>
            <a:off x="158298" y="6239693"/>
            <a:ext cx="2920479" cy="627864"/>
          </a:xfrm>
          <a:prstGeom prst="rect">
            <a:avLst/>
          </a:prstGeom>
          <a:noFill/>
        </p:spPr>
        <p:txBody>
          <a:bodyPr wrap="none" lIns="182880" tIns="146304" rIns="182880" bIns="146304" rtlCol="0">
            <a:spAutoFit/>
          </a:bodyPr>
          <a:lstStyle/>
          <a:p>
            <a:pPr>
              <a:lnSpc>
                <a:spcPct val="90000"/>
              </a:lnSpc>
              <a:spcAft>
                <a:spcPts val="600"/>
              </a:spcAft>
            </a:pPr>
            <a:r>
              <a:rPr lang="fr-FR" sz="2400" dirty="0" smtClean="0">
                <a:gradFill>
                  <a:gsLst>
                    <a:gs pos="2917">
                      <a:schemeClr val="tx1"/>
                    </a:gs>
                    <a:gs pos="30000">
                      <a:schemeClr val="tx1"/>
                    </a:gs>
                  </a:gsLst>
                  <a:lin ang="5400000" scaled="0"/>
                </a:gradFill>
                <a:latin typeface="+mj-lt"/>
              </a:rPr>
              <a:t>Jeux d’entrainement</a:t>
            </a:r>
          </a:p>
        </p:txBody>
      </p:sp>
      <p:sp>
        <p:nvSpPr>
          <p:cNvPr id="9" name="Striped Right Arrow 8"/>
          <p:cNvSpPr/>
          <p:nvPr/>
        </p:nvSpPr>
        <p:spPr bwMode="auto">
          <a:xfrm rot="20179493">
            <a:off x="2711451" y="4139766"/>
            <a:ext cx="1681176" cy="720080"/>
          </a:xfrm>
          <a:prstGeom prst="stripedRightArrow">
            <a:avLst/>
          </a:prstGeom>
          <a:solidFill>
            <a:schemeClr val="tx2">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0" name="TextBox 9"/>
          <p:cNvSpPr txBox="1"/>
          <p:nvPr/>
        </p:nvSpPr>
        <p:spPr>
          <a:xfrm>
            <a:off x="2329805" y="5441478"/>
            <a:ext cx="2680862" cy="904863"/>
          </a:xfrm>
          <a:prstGeom prst="rect">
            <a:avLst/>
          </a:prstGeom>
          <a:noFill/>
        </p:spPr>
        <p:txBody>
          <a:bodyPr wrap="none" lIns="182880" tIns="146304" rIns="182880" bIns="146304" rtlCol="0">
            <a:spAutoFit/>
          </a:bodyPr>
          <a:lstStyle/>
          <a:p>
            <a:pPr>
              <a:lnSpc>
                <a:spcPct val="90000"/>
              </a:lnSpc>
              <a:spcAft>
                <a:spcPts val="600"/>
              </a:spcAft>
            </a:pPr>
            <a:r>
              <a:rPr lang="fr-FR" sz="4400" dirty="0" err="1" smtClean="0">
                <a:gradFill>
                  <a:gsLst>
                    <a:gs pos="2917">
                      <a:schemeClr val="tx1"/>
                    </a:gs>
                    <a:gs pos="30000">
                      <a:schemeClr val="tx1"/>
                    </a:gs>
                  </a:gsLst>
                  <a:lin ang="5400000" scaled="0"/>
                </a:gradFill>
                <a:latin typeface="+mj-lt"/>
              </a:rPr>
              <a:t>HDInsight</a:t>
            </a:r>
            <a:endParaRPr lang="fr-FR" sz="4400" dirty="0" smtClean="0">
              <a:gradFill>
                <a:gsLst>
                  <a:gs pos="2917">
                    <a:schemeClr val="tx1"/>
                  </a:gs>
                  <a:gs pos="30000">
                    <a:schemeClr val="tx1"/>
                  </a:gs>
                </a:gsLst>
                <a:lin ang="5400000" scaled="0"/>
              </a:gradFill>
              <a:latin typeface="+mj-lt"/>
            </a:endParaRPr>
          </a:p>
        </p:txBody>
      </p:sp>
    </p:spTree>
    <p:extLst>
      <p:ext uri="{BB962C8B-B14F-4D97-AF65-F5344CB8AC3E}">
        <p14:creationId xmlns:p14="http://schemas.microsoft.com/office/powerpoint/2010/main" val="424894527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029069"/>
          </a:xfrm>
        </p:spPr>
        <p:txBody>
          <a:bodyPr/>
          <a:lstStyle/>
          <a:p>
            <a:pPr marL="514350" indent="-514350">
              <a:buFont typeface="+mj-lt"/>
              <a:buAutoNum type="arabicPeriod"/>
            </a:pPr>
            <a:r>
              <a:rPr lang="fr-FR" sz="3200" dirty="0" smtClean="0"/>
              <a:t>Définir le pipeline data science</a:t>
            </a:r>
          </a:p>
          <a:p>
            <a:pPr marL="342900" lvl="1" indent="0">
              <a:buNone/>
            </a:pPr>
            <a:r>
              <a:rPr lang="fr-FR" sz="2000" dirty="0" smtClean="0">
                <a:latin typeface="+mj-lt"/>
              </a:rPr>
              <a:t>Choisir l’algorithme, déterminer les traitements, prototyper - R</a:t>
            </a:r>
          </a:p>
          <a:p>
            <a:pPr marL="800100" lvl="1" indent="-457200">
              <a:buFont typeface="+mj-lt"/>
              <a:buAutoNum type="arabicPeriod"/>
            </a:pPr>
            <a:endParaRPr lang="fr-FR" sz="2000" dirty="0"/>
          </a:p>
          <a:p>
            <a:pPr marL="514350" indent="-514350">
              <a:buFont typeface="+mj-lt"/>
              <a:buAutoNum type="arabicPeriod"/>
            </a:pPr>
            <a:r>
              <a:rPr lang="fr-FR" sz="3200" dirty="0" smtClean="0"/>
              <a:t>Entrainer le modèle</a:t>
            </a:r>
          </a:p>
          <a:p>
            <a:pPr marL="342900" lvl="1" indent="0">
              <a:buNone/>
            </a:pPr>
            <a:r>
              <a:rPr lang="fr-FR" sz="2000" dirty="0" smtClean="0">
                <a:latin typeface="+mj-lt"/>
              </a:rPr>
              <a:t>Préparer les données avec </a:t>
            </a:r>
            <a:r>
              <a:rPr lang="fr-FR" sz="2000" b="1" dirty="0" err="1" smtClean="0">
                <a:latin typeface="+mj-lt"/>
              </a:rPr>
              <a:t>HDInsight</a:t>
            </a:r>
            <a:r>
              <a:rPr lang="fr-FR" sz="2000" dirty="0" smtClean="0">
                <a:latin typeface="+mj-lt"/>
              </a:rPr>
              <a:t>, </a:t>
            </a:r>
            <a:r>
              <a:rPr lang="fr-FR" sz="2000" b="1" dirty="0" err="1" smtClean="0">
                <a:latin typeface="+mj-lt"/>
              </a:rPr>
              <a:t>Hadoop</a:t>
            </a:r>
            <a:r>
              <a:rPr lang="fr-FR" sz="2000" dirty="0" smtClean="0">
                <a:latin typeface="+mj-lt"/>
              </a:rPr>
              <a:t> et </a:t>
            </a:r>
            <a:r>
              <a:rPr lang="fr-FR" sz="2000" b="1" dirty="0" err="1" smtClean="0">
                <a:latin typeface="+mj-lt"/>
              </a:rPr>
              <a:t>Pig</a:t>
            </a:r>
            <a:endParaRPr lang="fr-FR" sz="2000" b="1" dirty="0" smtClean="0">
              <a:latin typeface="+mj-lt"/>
            </a:endParaRPr>
          </a:p>
          <a:p>
            <a:pPr marL="342900" lvl="1" indent="0">
              <a:buNone/>
            </a:pPr>
            <a:r>
              <a:rPr lang="fr-FR" sz="2000" dirty="0" smtClean="0">
                <a:latin typeface="+mj-lt"/>
              </a:rPr>
              <a:t>Concevoir le modèle grâce au </a:t>
            </a:r>
            <a:r>
              <a:rPr lang="fr-FR" sz="2000" b="1" dirty="0" smtClean="0">
                <a:latin typeface="+mj-lt"/>
              </a:rPr>
              <a:t>Studio Azure ML</a:t>
            </a:r>
          </a:p>
          <a:p>
            <a:pPr marL="800100" lvl="1" indent="-457200">
              <a:buFont typeface="+mj-lt"/>
              <a:buAutoNum type="arabicPeriod"/>
            </a:pPr>
            <a:endParaRPr lang="fr-FR" sz="2000" dirty="0" smtClean="0"/>
          </a:p>
          <a:p>
            <a:pPr marL="514350" indent="-514350">
              <a:buFont typeface="+mj-lt"/>
              <a:buAutoNum type="arabicPeriod"/>
            </a:pPr>
            <a:r>
              <a:rPr lang="fr-FR" sz="3200" dirty="0" smtClean="0"/>
              <a:t>Opérationnaliser le modèle</a:t>
            </a:r>
          </a:p>
          <a:p>
            <a:pPr marL="342900" lvl="1" indent="0">
              <a:buNone/>
            </a:pPr>
            <a:r>
              <a:rPr lang="fr-FR" sz="2000" dirty="0" smtClean="0">
                <a:latin typeface="+mj-lt"/>
              </a:rPr>
              <a:t>Déployer son modèle et publier l’</a:t>
            </a:r>
            <a:r>
              <a:rPr lang="fr-FR" sz="2000" b="1" dirty="0" smtClean="0">
                <a:latin typeface="+mj-lt"/>
              </a:rPr>
              <a:t>API Azure ML</a:t>
            </a:r>
          </a:p>
          <a:p>
            <a:pPr marL="800100" lvl="1" indent="-457200">
              <a:buFont typeface="+mj-lt"/>
              <a:buAutoNum type="arabicPeriod"/>
            </a:pPr>
            <a:endParaRPr lang="fr-FR" sz="2000" dirty="0" smtClean="0"/>
          </a:p>
          <a:p>
            <a:pPr marL="514350" indent="-514350">
              <a:buFont typeface="+mj-lt"/>
              <a:buAutoNum type="arabicPeriod"/>
            </a:pPr>
            <a:r>
              <a:rPr lang="fr-FR" sz="3200" dirty="0" smtClean="0"/>
              <a:t>Le mettre à disposition des utilisateurs</a:t>
            </a:r>
          </a:p>
          <a:p>
            <a:pPr marL="342900" lvl="1" indent="0">
              <a:buNone/>
            </a:pPr>
            <a:r>
              <a:rPr lang="fr-FR" sz="2000" dirty="0">
                <a:latin typeface="+mj-lt"/>
              </a:rPr>
              <a:t>C</a:t>
            </a:r>
            <a:r>
              <a:rPr lang="fr-FR" sz="2000" dirty="0" smtClean="0">
                <a:latin typeface="+mj-lt"/>
              </a:rPr>
              <a:t>onsommer l’</a:t>
            </a:r>
            <a:r>
              <a:rPr lang="fr-FR" sz="2000" b="1" dirty="0" smtClean="0">
                <a:latin typeface="+mj-lt"/>
              </a:rPr>
              <a:t>API Azure ML </a:t>
            </a:r>
            <a:r>
              <a:rPr lang="fr-FR" sz="2000" dirty="0" smtClean="0">
                <a:latin typeface="+mj-lt"/>
              </a:rPr>
              <a:t>depuis Excel avec Power BI (</a:t>
            </a:r>
            <a:r>
              <a:rPr lang="fr-FR" sz="2000" b="1" dirty="0" smtClean="0">
                <a:latin typeface="+mj-lt"/>
              </a:rPr>
              <a:t>Power </a:t>
            </a:r>
            <a:r>
              <a:rPr lang="fr-FR" sz="2000" b="1" dirty="0" err="1" smtClean="0">
                <a:latin typeface="+mj-lt"/>
              </a:rPr>
              <a:t>Query</a:t>
            </a:r>
            <a:r>
              <a:rPr lang="fr-FR" sz="2000" dirty="0">
                <a:latin typeface="+mj-lt"/>
              </a:rPr>
              <a:t>)</a:t>
            </a:r>
          </a:p>
        </p:txBody>
      </p:sp>
      <p:sp>
        <p:nvSpPr>
          <p:cNvPr id="3" name="Title 2"/>
          <p:cNvSpPr>
            <a:spLocks noGrp="1"/>
          </p:cNvSpPr>
          <p:nvPr>
            <p:ph type="title"/>
          </p:nvPr>
        </p:nvSpPr>
        <p:spPr/>
        <p:txBody>
          <a:bodyPr/>
          <a:lstStyle/>
          <a:p>
            <a:r>
              <a:rPr lang="fr-FR" dirty="0" smtClean="0"/>
              <a:t>Roadmap projet</a:t>
            </a:r>
            <a:endParaRPr lang="fr-FR" dirty="0"/>
          </a:p>
        </p:txBody>
      </p:sp>
      <p:pic>
        <p:nvPicPr>
          <p:cNvPr id="4" name="Picture 3"/>
          <p:cNvPicPr>
            <a:picLocks noChangeAspect="1"/>
          </p:cNvPicPr>
          <p:nvPr/>
        </p:nvPicPr>
        <p:blipFill>
          <a:blip r:embed="rId2"/>
          <a:stretch>
            <a:fillRect/>
          </a:stretch>
        </p:blipFill>
        <p:spPr>
          <a:xfrm>
            <a:off x="9602613" y="2342645"/>
            <a:ext cx="1081683" cy="108168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8647" y="3365219"/>
            <a:ext cx="1137112" cy="1008112"/>
          </a:xfrm>
          <a:prstGeom prst="rect">
            <a:avLst/>
          </a:prstGeom>
        </p:spPr>
      </p:pic>
      <p:pic>
        <p:nvPicPr>
          <p:cNvPr id="6" name="Picture 2" descr="http://upload.wikimedia.org/wikipedia/commons/thumb/8/86/Microsoft_Excel_2013_logo.svg/1043px-Microsoft_Excel_2013_logo.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9289" y="5081438"/>
            <a:ext cx="1080120" cy="1060443"/>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rotWithShape="1">
          <a:blip r:embed="rId5"/>
          <a:srcRect l="17995" r="18417"/>
          <a:stretch/>
        </p:blipFill>
        <p:spPr>
          <a:xfrm>
            <a:off x="9498647" y="1000081"/>
            <a:ext cx="1119773" cy="991510"/>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4687252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1680460"/>
          </a:xfrm>
        </p:spPr>
        <p:txBody>
          <a:bodyPr/>
          <a:lstStyle/>
          <a:p>
            <a:pPr marL="0" indent="0">
              <a:buNone/>
            </a:pPr>
            <a:r>
              <a:rPr lang="fr-FR" dirty="0" smtClean="0"/>
              <a:t>A partir </a:t>
            </a:r>
            <a:r>
              <a:rPr lang="fr-FR" dirty="0">
                <a:solidFill>
                  <a:schemeClr val="accent2">
                    <a:lumMod val="40000"/>
                    <a:lumOff val="60000"/>
                  </a:schemeClr>
                </a:solidFill>
              </a:rPr>
              <a:t>d’un jeu de données </a:t>
            </a:r>
            <a:r>
              <a:rPr lang="fr-FR" dirty="0" smtClean="0">
                <a:solidFill>
                  <a:schemeClr val="accent2">
                    <a:lumMod val="40000"/>
                    <a:lumOff val="60000"/>
                  </a:schemeClr>
                </a:solidFill>
              </a:rPr>
              <a:t>qualifié</a:t>
            </a:r>
            <a:r>
              <a:rPr lang="fr-FR" dirty="0" smtClean="0"/>
              <a:t>, utiliser des attributs quantitatifs pour déterminer si un message est </a:t>
            </a:r>
            <a:r>
              <a:rPr lang="fr-FR" dirty="0" smtClean="0">
                <a:solidFill>
                  <a:schemeClr val="bg2">
                    <a:lumMod val="50000"/>
                  </a:schemeClr>
                </a:solidFill>
              </a:rPr>
              <a:t>un spam ou pas (1 ou 0)</a:t>
            </a:r>
            <a:endParaRPr lang="fr-FR" dirty="0">
              <a:solidFill>
                <a:schemeClr val="bg2">
                  <a:lumMod val="50000"/>
                </a:schemeClr>
              </a:solidFill>
            </a:endParaRPr>
          </a:p>
        </p:txBody>
      </p:sp>
      <p:sp>
        <p:nvSpPr>
          <p:cNvPr id="3" name="Title 2"/>
          <p:cNvSpPr>
            <a:spLocks noGrp="1"/>
          </p:cNvSpPr>
          <p:nvPr>
            <p:ph type="title"/>
          </p:nvPr>
        </p:nvSpPr>
        <p:spPr/>
        <p:txBody>
          <a:bodyPr/>
          <a:lstStyle/>
          <a:p>
            <a:r>
              <a:rPr lang="fr-FR" dirty="0" smtClean="0"/>
              <a:t>Choisir l’algorithme</a:t>
            </a:r>
            <a:endParaRPr lang="fr-FR" dirty="0"/>
          </a:p>
        </p:txBody>
      </p:sp>
      <p:sp>
        <p:nvSpPr>
          <p:cNvPr id="5" name="Bent Arrow 4"/>
          <p:cNvSpPr/>
          <p:nvPr/>
        </p:nvSpPr>
        <p:spPr bwMode="auto">
          <a:xfrm flipV="1">
            <a:off x="3625949" y="2633166"/>
            <a:ext cx="2016224" cy="1944216"/>
          </a:xfrm>
          <a:prstGeom prst="bent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Text Placeholder 1"/>
          <p:cNvSpPr txBox="1">
            <a:spLocks/>
          </p:cNvSpPr>
          <p:nvPr/>
        </p:nvSpPr>
        <p:spPr>
          <a:xfrm>
            <a:off x="5733614" y="2849190"/>
            <a:ext cx="6295255" cy="3416320"/>
          </a:xfrm>
          <a:prstGeom prst="rect">
            <a:avLst/>
          </a:prstGeom>
        </p:spPr>
        <p:txBody>
          <a:bodyPr vert="horz" wrap="square" lIns="146304" tIns="91440" rIns="146304" bIns="91440" rtlCol="0">
            <a:sp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2800" dirty="0" smtClean="0">
                <a:solidFill>
                  <a:schemeClr val="accent2">
                    <a:lumMod val="40000"/>
                    <a:lumOff val="60000"/>
                  </a:schemeClr>
                </a:solidFill>
              </a:rPr>
              <a:t>Apprentissage supervisé</a:t>
            </a:r>
          </a:p>
          <a:p>
            <a:pPr marL="0" indent="0">
              <a:buFont typeface="Arial" pitchFamily="34" charset="0"/>
              <a:buNone/>
            </a:pPr>
            <a:r>
              <a:rPr lang="fr-FR" sz="2800" dirty="0" smtClean="0">
                <a:solidFill>
                  <a:srgbClr val="5C2D91"/>
                </a:solidFill>
              </a:rPr>
              <a:t>Classification</a:t>
            </a:r>
          </a:p>
          <a:p>
            <a:pPr marL="0" indent="0">
              <a:buFont typeface="Arial" pitchFamily="34" charset="0"/>
              <a:buNone/>
            </a:pPr>
            <a:r>
              <a:rPr lang="fr-FR" sz="2800" dirty="0" smtClean="0">
                <a:solidFill>
                  <a:schemeClr val="tx1"/>
                </a:solidFill>
              </a:rPr>
              <a:t>&gt; </a:t>
            </a:r>
            <a:r>
              <a:rPr lang="fr-FR" sz="2800" dirty="0" err="1" smtClean="0">
                <a:solidFill>
                  <a:schemeClr val="tx1"/>
                </a:solidFill>
              </a:rPr>
              <a:t>Logistic</a:t>
            </a:r>
            <a:r>
              <a:rPr lang="fr-FR" sz="2800" dirty="0" smtClean="0">
                <a:solidFill>
                  <a:schemeClr val="tx1"/>
                </a:solidFill>
              </a:rPr>
              <a:t> </a:t>
            </a:r>
            <a:r>
              <a:rPr lang="fr-FR" sz="2800" dirty="0" err="1" smtClean="0">
                <a:solidFill>
                  <a:schemeClr val="tx1"/>
                </a:solidFill>
              </a:rPr>
              <a:t>Regression</a:t>
            </a:r>
            <a:endParaRPr lang="fr-FR" sz="2800" dirty="0" smtClean="0">
              <a:solidFill>
                <a:schemeClr val="tx1"/>
              </a:solidFill>
            </a:endParaRPr>
          </a:p>
          <a:p>
            <a:pPr marL="0" indent="0">
              <a:buFont typeface="Arial" pitchFamily="34" charset="0"/>
              <a:buNone/>
            </a:pPr>
            <a:r>
              <a:rPr lang="fr-FR" sz="2800" dirty="0" smtClean="0">
                <a:solidFill>
                  <a:schemeClr val="tx1"/>
                </a:solidFill>
              </a:rPr>
              <a:t>&gt; SVM</a:t>
            </a:r>
          </a:p>
          <a:p>
            <a:pPr marL="0" indent="0">
              <a:buFont typeface="Arial" pitchFamily="34" charset="0"/>
              <a:buNone/>
            </a:pPr>
            <a:r>
              <a:rPr lang="fr-FR" sz="2800" dirty="0" smtClean="0">
                <a:solidFill>
                  <a:schemeClr val="tx1"/>
                </a:solidFill>
              </a:rPr>
              <a:t>&gt; </a:t>
            </a:r>
            <a:r>
              <a:rPr lang="fr-FR" sz="2800" dirty="0" err="1" smtClean="0">
                <a:solidFill>
                  <a:schemeClr val="tx1"/>
                </a:solidFill>
              </a:rPr>
              <a:t>Decision</a:t>
            </a:r>
            <a:r>
              <a:rPr lang="fr-FR" sz="2800" dirty="0" smtClean="0">
                <a:solidFill>
                  <a:schemeClr val="tx1"/>
                </a:solidFill>
              </a:rPr>
              <a:t> </a:t>
            </a:r>
            <a:r>
              <a:rPr lang="fr-FR" sz="2800" dirty="0" err="1" smtClean="0">
                <a:solidFill>
                  <a:schemeClr val="tx1"/>
                </a:solidFill>
              </a:rPr>
              <a:t>Trees</a:t>
            </a:r>
            <a:endParaRPr lang="fr-FR" sz="2800" dirty="0" smtClean="0">
              <a:solidFill>
                <a:schemeClr val="tx1"/>
              </a:solidFill>
            </a:endParaRPr>
          </a:p>
          <a:p>
            <a:pPr marL="0" indent="0">
              <a:buFont typeface="Arial" pitchFamily="34" charset="0"/>
              <a:buNone/>
            </a:pPr>
            <a:r>
              <a:rPr lang="fr-FR" sz="2800" dirty="0" smtClean="0">
                <a:solidFill>
                  <a:schemeClr val="tx1"/>
                </a:solidFill>
              </a:rPr>
              <a:t>&gt; Neural Networks</a:t>
            </a:r>
          </a:p>
          <a:p>
            <a:pPr marL="0" indent="0">
              <a:buFont typeface="Arial" pitchFamily="34" charset="0"/>
              <a:buNone/>
            </a:pPr>
            <a:r>
              <a:rPr lang="fr-FR" sz="2800" dirty="0" smtClean="0">
                <a:solidFill>
                  <a:schemeClr val="tx1"/>
                </a:solidFill>
              </a:rPr>
              <a:t>&gt; …</a:t>
            </a:r>
          </a:p>
        </p:txBody>
      </p:sp>
    </p:spTree>
    <p:extLst>
      <p:ext uri="{BB962C8B-B14F-4D97-AF65-F5344CB8AC3E}">
        <p14:creationId xmlns:p14="http://schemas.microsoft.com/office/powerpoint/2010/main" val="711433718"/>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smtClean="0"/>
              <a:t>Classification: nourrir le modèle</a:t>
            </a:r>
            <a:endParaRPr lang="fr-FR" dirty="0"/>
          </a:p>
        </p:txBody>
      </p:sp>
      <p:graphicFrame>
        <p:nvGraphicFramePr>
          <p:cNvPr id="4" name="Table 3"/>
          <p:cNvGraphicFramePr>
            <a:graphicFrameLocks noGrp="1"/>
          </p:cNvGraphicFramePr>
          <p:nvPr>
            <p:extLst>
              <p:ext uri="{D42A27DB-BD31-4B8C-83A1-F6EECF244321}">
                <p14:modId xmlns:p14="http://schemas.microsoft.com/office/powerpoint/2010/main" val="3943669697"/>
              </p:ext>
            </p:extLst>
          </p:nvPr>
        </p:nvGraphicFramePr>
        <p:xfrm>
          <a:off x="457597" y="1697062"/>
          <a:ext cx="8290986" cy="2225040"/>
        </p:xfrm>
        <a:graphic>
          <a:graphicData uri="http://schemas.openxmlformats.org/drawingml/2006/table">
            <a:tbl>
              <a:tblPr firstRow="1" bandRow="1">
                <a:tableStyleId>{5C22544A-7EE6-4342-B048-85BDC9FD1C3A}</a:tableStyleId>
              </a:tblPr>
              <a:tblGrid>
                <a:gridCol w="1381831"/>
                <a:gridCol w="1381831"/>
                <a:gridCol w="1381831"/>
                <a:gridCol w="1381831"/>
                <a:gridCol w="1381831"/>
                <a:gridCol w="1381831"/>
              </a:tblGrid>
              <a:tr h="370840">
                <a:tc>
                  <a:txBody>
                    <a:bodyPr/>
                    <a:lstStyle/>
                    <a:p>
                      <a:r>
                        <a:rPr lang="fr-FR" dirty="0" smtClean="0"/>
                        <a:t>Label</a:t>
                      </a:r>
                      <a:endParaRPr lang="fr-FR" dirty="0"/>
                    </a:p>
                  </a:txBody>
                  <a:tcPr>
                    <a:solidFill>
                      <a:schemeClr val="accent2">
                        <a:lumMod val="40000"/>
                        <a:lumOff val="60000"/>
                      </a:schemeClr>
                    </a:solidFill>
                  </a:tcPr>
                </a:tc>
                <a:tc>
                  <a:txBody>
                    <a:bodyPr/>
                    <a:lstStyle/>
                    <a:p>
                      <a:r>
                        <a:rPr lang="fr-FR" dirty="0" smtClean="0"/>
                        <a:t>Attribut </a:t>
                      </a:r>
                      <a:r>
                        <a:rPr lang="fr-FR" baseline="0" dirty="0" smtClean="0"/>
                        <a:t>0</a:t>
                      </a:r>
                      <a:endParaRPr lang="fr-FR" dirty="0"/>
                    </a:p>
                  </a:txBody>
                  <a:tcPr/>
                </a:tc>
                <a:tc>
                  <a:txBody>
                    <a:bodyPr/>
                    <a:lstStyle/>
                    <a:p>
                      <a:r>
                        <a:rPr lang="fr-FR" dirty="0" smtClean="0"/>
                        <a:t>Attribut 1</a:t>
                      </a:r>
                      <a:endParaRPr lang="fr-FR" dirty="0"/>
                    </a:p>
                  </a:txBody>
                  <a:tcPr/>
                </a:tc>
                <a:tc>
                  <a:txBody>
                    <a:bodyPr/>
                    <a:lstStyle/>
                    <a:p>
                      <a:r>
                        <a:rPr lang="fr-FR" dirty="0" smtClean="0"/>
                        <a:t>Attribut </a:t>
                      </a:r>
                      <a:r>
                        <a:rPr lang="fr-FR" baseline="0" dirty="0" smtClean="0"/>
                        <a:t>2</a:t>
                      </a:r>
                      <a:endParaRPr lang="fr-FR" dirty="0"/>
                    </a:p>
                  </a:txBody>
                  <a:tcPr/>
                </a:tc>
                <a:tc>
                  <a:txBody>
                    <a:bodyPr/>
                    <a:lstStyle/>
                    <a:p>
                      <a:r>
                        <a:rPr lang="fr-FR" dirty="0" smtClean="0"/>
                        <a:t>Attribut 3</a:t>
                      </a:r>
                      <a:endParaRPr lang="fr-FR" dirty="0"/>
                    </a:p>
                  </a:txBody>
                  <a:tcPr/>
                </a:tc>
                <a:tc>
                  <a:txBody>
                    <a:bodyPr/>
                    <a:lstStyle/>
                    <a:p>
                      <a:r>
                        <a:rPr lang="fr-FR" dirty="0" smtClean="0"/>
                        <a:t>…</a:t>
                      </a:r>
                      <a:endParaRPr lang="fr-FR" dirty="0"/>
                    </a:p>
                  </a:txBody>
                  <a:tcPr/>
                </a:tc>
              </a:tr>
              <a:tr h="370840">
                <a:tc>
                  <a:txBody>
                    <a:bodyPr/>
                    <a:lstStyle/>
                    <a:p>
                      <a:r>
                        <a:rPr lang="fr-FR" b="1" dirty="0" smtClean="0"/>
                        <a:t>Spam</a:t>
                      </a:r>
                      <a:endParaRPr lang="fr-FR" b="1" dirty="0"/>
                    </a:p>
                  </a:txBody>
                  <a:tcPr/>
                </a:tc>
                <a:tc>
                  <a:txBody>
                    <a:bodyPr/>
                    <a:lstStyle/>
                    <a:p>
                      <a:r>
                        <a:rPr lang="fr-FR" dirty="0" smtClean="0"/>
                        <a:t>2</a:t>
                      </a:r>
                      <a:endParaRPr lang="fr-FR" dirty="0"/>
                    </a:p>
                  </a:txBody>
                  <a:tcPr/>
                </a:tc>
                <a:tc>
                  <a:txBody>
                    <a:bodyPr/>
                    <a:lstStyle/>
                    <a:p>
                      <a:endParaRPr lang="fr-FR"/>
                    </a:p>
                  </a:txBody>
                  <a:tcPr/>
                </a:tc>
                <a:tc>
                  <a:txBody>
                    <a:bodyPr/>
                    <a:lstStyle/>
                    <a:p>
                      <a:r>
                        <a:rPr lang="fr-FR" dirty="0" smtClean="0"/>
                        <a:t>1</a:t>
                      </a:r>
                      <a:endParaRPr lang="fr-FR" dirty="0"/>
                    </a:p>
                  </a:txBody>
                  <a:tcPr/>
                </a:tc>
                <a:tc>
                  <a:txBody>
                    <a:bodyPr/>
                    <a:lstStyle/>
                    <a:p>
                      <a:endParaRPr lang="fr-FR" dirty="0"/>
                    </a:p>
                  </a:txBody>
                  <a:tcPr/>
                </a:tc>
                <a:tc>
                  <a:txBody>
                    <a:bodyPr/>
                    <a:lstStyle/>
                    <a:p>
                      <a:endParaRPr lang="fr-FR"/>
                    </a:p>
                  </a:txBody>
                  <a:tcPr/>
                </a:tc>
              </a:tr>
              <a:tr h="370840">
                <a:tc>
                  <a:txBody>
                    <a:bodyPr/>
                    <a:lstStyle/>
                    <a:p>
                      <a:r>
                        <a:rPr lang="fr-FR" b="1" dirty="0" smtClean="0"/>
                        <a:t>Ham</a:t>
                      </a:r>
                      <a:endParaRPr lang="fr-FR" b="1" dirty="0"/>
                    </a:p>
                  </a:txBody>
                  <a:tcPr/>
                </a:tc>
                <a:tc>
                  <a:txBody>
                    <a:bodyPr/>
                    <a:lstStyle/>
                    <a:p>
                      <a:endParaRPr lang="fr-FR"/>
                    </a:p>
                  </a:txBody>
                  <a:tcPr/>
                </a:tc>
                <a:tc>
                  <a:txBody>
                    <a:bodyPr/>
                    <a:lstStyle/>
                    <a:p>
                      <a:r>
                        <a:rPr lang="fr-FR" dirty="0" smtClean="0"/>
                        <a:t>4</a:t>
                      </a:r>
                      <a:endParaRPr lang="fr-FR" dirty="0"/>
                    </a:p>
                  </a:txBody>
                  <a:tcPr/>
                </a:tc>
                <a:tc>
                  <a:txBody>
                    <a:bodyPr/>
                    <a:lstStyle/>
                    <a:p>
                      <a:endParaRPr lang="fr-FR"/>
                    </a:p>
                  </a:txBody>
                  <a:tcPr/>
                </a:tc>
                <a:tc>
                  <a:txBody>
                    <a:bodyPr/>
                    <a:lstStyle/>
                    <a:p>
                      <a:r>
                        <a:rPr lang="fr-FR" dirty="0" smtClean="0"/>
                        <a:t>1</a:t>
                      </a:r>
                      <a:endParaRPr lang="fr-FR" dirty="0"/>
                    </a:p>
                  </a:txBody>
                  <a:tcPr/>
                </a:tc>
                <a:tc>
                  <a:txBody>
                    <a:bodyPr/>
                    <a:lstStyle/>
                    <a:p>
                      <a:endParaRPr lang="fr-FR"/>
                    </a:p>
                  </a:txBody>
                  <a:tcPr/>
                </a:tc>
              </a:tr>
              <a:tr h="370840">
                <a:tc>
                  <a:txBody>
                    <a:bodyPr/>
                    <a:lstStyle/>
                    <a:p>
                      <a:r>
                        <a:rPr lang="fr-FR" b="1" dirty="0" smtClean="0"/>
                        <a:t>Ham</a:t>
                      </a:r>
                      <a:endParaRPr lang="fr-FR" b="1" dirty="0"/>
                    </a:p>
                  </a:txBody>
                  <a:tcPr/>
                </a:tc>
                <a:tc>
                  <a:txBody>
                    <a:bodyPr/>
                    <a:lstStyle/>
                    <a:p>
                      <a:endParaRPr lang="fr-FR"/>
                    </a:p>
                  </a:txBody>
                  <a:tcPr/>
                </a:tc>
                <a:tc>
                  <a:txBody>
                    <a:bodyPr/>
                    <a:lstStyle/>
                    <a:p>
                      <a:r>
                        <a:rPr lang="fr-FR" dirty="0" smtClean="0"/>
                        <a:t>3</a:t>
                      </a:r>
                      <a:endParaRPr lang="fr-FR" dirty="0"/>
                    </a:p>
                  </a:txBody>
                  <a:tcPr/>
                </a:tc>
                <a:tc>
                  <a:txBody>
                    <a:bodyPr/>
                    <a:lstStyle/>
                    <a:p>
                      <a:r>
                        <a:rPr lang="fr-FR" dirty="0" smtClean="0"/>
                        <a:t>1</a:t>
                      </a:r>
                      <a:endParaRPr lang="fr-FR" dirty="0"/>
                    </a:p>
                  </a:txBody>
                  <a:tcPr/>
                </a:tc>
                <a:tc>
                  <a:txBody>
                    <a:bodyPr/>
                    <a:lstStyle/>
                    <a:p>
                      <a:endParaRPr lang="fr-FR"/>
                    </a:p>
                  </a:txBody>
                  <a:tcPr/>
                </a:tc>
                <a:tc>
                  <a:txBody>
                    <a:bodyPr/>
                    <a:lstStyle/>
                    <a:p>
                      <a:endParaRPr lang="fr-FR"/>
                    </a:p>
                  </a:txBody>
                  <a:tcPr/>
                </a:tc>
              </a:tr>
              <a:tr h="370840">
                <a:tc>
                  <a:txBody>
                    <a:bodyPr/>
                    <a:lstStyle/>
                    <a:p>
                      <a:r>
                        <a:rPr lang="fr-FR" b="1" dirty="0" smtClean="0"/>
                        <a:t>Spam</a:t>
                      </a:r>
                      <a:endParaRPr lang="fr-FR" b="1" dirty="0"/>
                    </a:p>
                  </a:txBody>
                  <a:tcPr/>
                </a:tc>
                <a:tc>
                  <a:txBody>
                    <a:bodyPr/>
                    <a:lstStyle/>
                    <a:p>
                      <a:r>
                        <a:rPr lang="fr-FR" dirty="0" smtClean="0"/>
                        <a:t>1</a:t>
                      </a:r>
                      <a:endParaRPr lang="fr-FR" dirty="0"/>
                    </a:p>
                  </a:txBody>
                  <a:tcPr/>
                </a:tc>
                <a:tc>
                  <a:txBody>
                    <a:bodyPr/>
                    <a:lstStyle/>
                    <a:p>
                      <a:endParaRPr lang="fr-FR"/>
                    </a:p>
                  </a:txBody>
                  <a:tcPr/>
                </a:tc>
                <a:tc>
                  <a:txBody>
                    <a:bodyPr/>
                    <a:lstStyle/>
                    <a:p>
                      <a:endParaRPr lang="fr-FR" dirty="0"/>
                    </a:p>
                  </a:txBody>
                  <a:tcPr/>
                </a:tc>
                <a:tc>
                  <a:txBody>
                    <a:bodyPr/>
                    <a:lstStyle/>
                    <a:p>
                      <a:r>
                        <a:rPr lang="fr-FR" dirty="0" smtClean="0"/>
                        <a:t>2</a:t>
                      </a:r>
                      <a:endParaRPr lang="fr-FR" dirty="0"/>
                    </a:p>
                  </a:txBody>
                  <a:tcPr/>
                </a:tc>
                <a:tc>
                  <a:txBody>
                    <a:bodyPr/>
                    <a:lstStyle/>
                    <a:p>
                      <a:endParaRPr lang="fr-FR"/>
                    </a:p>
                  </a:txBody>
                  <a:tcPr/>
                </a:tc>
              </a:tr>
              <a:tr h="370840">
                <a:tc>
                  <a:txBody>
                    <a:bodyPr/>
                    <a:lstStyle/>
                    <a:p>
                      <a:r>
                        <a:rPr lang="fr-FR" b="1" dirty="0" smtClean="0"/>
                        <a:t>Ham</a:t>
                      </a:r>
                      <a:endParaRPr lang="fr-FR" b="1" dirty="0"/>
                    </a:p>
                  </a:txBody>
                  <a:tcPr/>
                </a:tc>
                <a:tc>
                  <a:txBody>
                    <a:bodyPr/>
                    <a:lstStyle/>
                    <a:p>
                      <a:endParaRPr lang="fr-FR" dirty="0"/>
                    </a:p>
                  </a:txBody>
                  <a:tcPr/>
                </a:tc>
                <a:tc>
                  <a:txBody>
                    <a:bodyPr/>
                    <a:lstStyle/>
                    <a:p>
                      <a:r>
                        <a:rPr lang="fr-FR" dirty="0" smtClean="0"/>
                        <a:t>1</a:t>
                      </a:r>
                      <a:endParaRPr lang="fr-FR" dirty="0"/>
                    </a:p>
                  </a:txBody>
                  <a:tcPr/>
                </a:tc>
                <a:tc>
                  <a:txBody>
                    <a:bodyPr/>
                    <a:lstStyle/>
                    <a:p>
                      <a:r>
                        <a:rPr lang="fr-FR" dirty="0" smtClean="0"/>
                        <a:t>2</a:t>
                      </a:r>
                      <a:endParaRPr lang="fr-FR" dirty="0"/>
                    </a:p>
                  </a:txBody>
                  <a:tcPr/>
                </a:tc>
                <a:tc>
                  <a:txBody>
                    <a:bodyPr/>
                    <a:lstStyle/>
                    <a:p>
                      <a:endParaRPr lang="fr-FR" dirty="0"/>
                    </a:p>
                  </a:txBody>
                  <a:tcPr/>
                </a:tc>
                <a:tc>
                  <a:txBody>
                    <a:bodyPr/>
                    <a:lstStyle/>
                    <a:p>
                      <a:endParaRPr lang="fr-FR" dirty="0"/>
                    </a:p>
                  </a:txBody>
                  <a:tcPr/>
                </a:tc>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4621" y="4937422"/>
            <a:ext cx="1137112" cy="1008112"/>
          </a:xfrm>
          <a:prstGeom prst="rect">
            <a:avLst/>
          </a:prstGeom>
        </p:spPr>
      </p:pic>
      <p:sp>
        <p:nvSpPr>
          <p:cNvPr id="6" name="Striped Right Arrow 5"/>
          <p:cNvSpPr/>
          <p:nvPr/>
        </p:nvSpPr>
        <p:spPr bwMode="auto">
          <a:xfrm rot="1482690">
            <a:off x="7659926" y="4247746"/>
            <a:ext cx="1681176" cy="720080"/>
          </a:xfrm>
          <a:prstGeom prst="stripedRightArrow">
            <a:avLst/>
          </a:prstGeom>
          <a:solidFill>
            <a:schemeClr val="tx2">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792515146"/>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smtClean="0"/>
              <a:t>A transposer dans notre cas</a:t>
            </a:r>
            <a:endParaRPr lang="fr-FR" dirty="0"/>
          </a:p>
        </p:txBody>
      </p:sp>
      <p:sp>
        <p:nvSpPr>
          <p:cNvPr id="4" name="TextBox 3"/>
          <p:cNvSpPr txBox="1"/>
          <p:nvPr/>
        </p:nvSpPr>
        <p:spPr>
          <a:xfrm>
            <a:off x="221508" y="1265014"/>
            <a:ext cx="3784543" cy="1625060"/>
          </a:xfrm>
          <a:prstGeom prst="rect">
            <a:avLst/>
          </a:prstGeom>
          <a:noFill/>
        </p:spPr>
        <p:txBody>
          <a:bodyPr wrap="square" lIns="182880" tIns="146304" rIns="182880" bIns="146304" rtlCol="0">
            <a:spAutoFit/>
          </a:bodyPr>
          <a:lstStyle/>
          <a:p>
            <a:pPr>
              <a:lnSpc>
                <a:spcPct val="90000"/>
              </a:lnSpc>
              <a:spcAft>
                <a:spcPts val="600"/>
              </a:spcAft>
            </a:pPr>
            <a:r>
              <a:rPr lang="fr-FR" sz="2400" b="1" dirty="0" smtClean="0">
                <a:gradFill>
                  <a:gsLst>
                    <a:gs pos="2917">
                      <a:schemeClr val="tx1"/>
                    </a:gs>
                    <a:gs pos="30000">
                      <a:schemeClr val="tx1"/>
                    </a:gs>
                  </a:gsLst>
                  <a:lin ang="5400000" scaled="0"/>
                </a:gradFill>
                <a:latin typeface="+mj-lt"/>
              </a:rPr>
              <a:t>SPAM</a:t>
            </a:r>
            <a:r>
              <a:rPr lang="fr-FR" sz="2400" dirty="0" smtClean="0">
                <a:gradFill>
                  <a:gsLst>
                    <a:gs pos="2917">
                      <a:schemeClr val="tx1"/>
                    </a:gs>
                    <a:gs pos="30000">
                      <a:schemeClr val="tx1"/>
                    </a:gs>
                  </a:gsLst>
                  <a:lin ang="5400000" scaled="0"/>
                </a:gradFill>
                <a:latin typeface="+mj-lt"/>
              </a:rPr>
              <a:t> : « </a:t>
            </a:r>
            <a:r>
              <a:rPr lang="fr-FR" sz="2400" dirty="0" err="1" smtClean="0">
                <a:gradFill>
                  <a:gsLst>
                    <a:gs pos="2917">
                      <a:schemeClr val="tx1"/>
                    </a:gs>
                    <a:gs pos="30000">
                      <a:schemeClr val="tx1"/>
                    </a:gs>
                  </a:gsLst>
                  <a:lin ang="5400000" scaled="0"/>
                </a:gradFill>
                <a:latin typeface="+mj-lt"/>
              </a:rPr>
              <a:t>We</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offer</a:t>
            </a:r>
            <a:r>
              <a:rPr lang="fr-FR" sz="2400" dirty="0" smtClean="0">
                <a:gradFill>
                  <a:gsLst>
                    <a:gs pos="2917">
                      <a:schemeClr val="tx1"/>
                    </a:gs>
                    <a:gs pos="30000">
                      <a:schemeClr val="tx1"/>
                    </a:gs>
                  </a:gsLst>
                  <a:lin ang="5400000" scaled="0"/>
                </a:gradFill>
                <a:latin typeface="+mj-lt"/>
              </a:rPr>
              <a:t> a new service </a:t>
            </a:r>
            <a:r>
              <a:rPr lang="fr-FR" sz="2400" dirty="0" err="1" smtClean="0">
                <a:gradFill>
                  <a:gsLst>
                    <a:gs pos="2917">
                      <a:schemeClr val="tx1"/>
                    </a:gs>
                    <a:gs pos="30000">
                      <a:schemeClr val="tx1"/>
                    </a:gs>
                  </a:gsLst>
                  <a:lin ang="5400000" scaled="0"/>
                </a:gradFill>
                <a:latin typeface="+mj-lt"/>
              </a:rPr>
              <a:t>that</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can</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revolutionize</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your</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process</a:t>
            </a:r>
            <a:r>
              <a:rPr lang="fr-FR" sz="2400" dirty="0" smtClean="0">
                <a:gradFill>
                  <a:gsLst>
                    <a:gs pos="2917">
                      <a:schemeClr val="tx1"/>
                    </a:gs>
                    <a:gs pos="30000">
                      <a:schemeClr val="tx1"/>
                    </a:gs>
                  </a:gsLst>
                  <a:lin ang="5400000" scaled="0"/>
                </a:gradFill>
                <a:latin typeface="+mj-lt"/>
              </a:rPr>
              <a:t> and </a:t>
            </a:r>
            <a:r>
              <a:rPr lang="fr-FR" sz="2400" dirty="0" err="1" smtClean="0">
                <a:gradFill>
                  <a:gsLst>
                    <a:gs pos="2917">
                      <a:schemeClr val="tx1"/>
                    </a:gs>
                    <a:gs pos="30000">
                      <a:schemeClr val="tx1"/>
                    </a:gs>
                  </a:gsLst>
                  <a:lin ang="5400000" scaled="0"/>
                </a:gradFill>
                <a:latin typeface="+mj-lt"/>
              </a:rPr>
              <a:t>allow</a:t>
            </a:r>
            <a:r>
              <a:rPr lang="fr-FR" sz="2400" dirty="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you</a:t>
            </a:r>
            <a:r>
              <a:rPr lang="fr-FR" sz="2400" dirty="0" smtClean="0">
                <a:gradFill>
                  <a:gsLst>
                    <a:gs pos="2917">
                      <a:schemeClr val="tx1"/>
                    </a:gs>
                    <a:gs pos="30000">
                      <a:schemeClr val="tx1"/>
                    </a:gs>
                  </a:gsLst>
                  <a:lin ang="5400000" scaled="0"/>
                </a:gradFill>
                <a:latin typeface="+mj-lt"/>
              </a:rPr>
              <a:t> to </a:t>
            </a:r>
            <a:r>
              <a:rPr lang="fr-FR" sz="2400" dirty="0" err="1" smtClean="0">
                <a:gradFill>
                  <a:gsLst>
                    <a:gs pos="2917">
                      <a:schemeClr val="tx1"/>
                    </a:gs>
                    <a:gs pos="30000">
                      <a:schemeClr val="tx1"/>
                    </a:gs>
                  </a:gsLst>
                  <a:lin ang="5400000" scaled="0"/>
                </a:gradFill>
                <a:latin typeface="+mj-lt"/>
              </a:rPr>
              <a:t>reach</a:t>
            </a:r>
            <a:r>
              <a:rPr lang="fr-FR" sz="2400" dirty="0" smtClean="0">
                <a:gradFill>
                  <a:gsLst>
                    <a:gs pos="2917">
                      <a:schemeClr val="tx1"/>
                    </a:gs>
                    <a:gs pos="30000">
                      <a:schemeClr val="tx1"/>
                    </a:gs>
                  </a:gsLst>
                  <a:lin ang="5400000" scaled="0"/>
                </a:gradFill>
                <a:latin typeface="+mj-lt"/>
              </a:rPr>
              <a:t>… »</a:t>
            </a:r>
          </a:p>
        </p:txBody>
      </p:sp>
      <p:graphicFrame>
        <p:nvGraphicFramePr>
          <p:cNvPr id="5" name="Table 4"/>
          <p:cNvGraphicFramePr>
            <a:graphicFrameLocks noGrp="1"/>
          </p:cNvGraphicFramePr>
          <p:nvPr>
            <p:extLst>
              <p:ext uri="{D42A27DB-BD31-4B8C-83A1-F6EECF244321}">
                <p14:modId xmlns:p14="http://schemas.microsoft.com/office/powerpoint/2010/main" val="4283907942"/>
              </p:ext>
            </p:extLst>
          </p:nvPr>
        </p:nvGraphicFramePr>
        <p:xfrm>
          <a:off x="3841973" y="4073326"/>
          <a:ext cx="8290986" cy="2225040"/>
        </p:xfrm>
        <a:graphic>
          <a:graphicData uri="http://schemas.openxmlformats.org/drawingml/2006/table">
            <a:tbl>
              <a:tblPr firstRow="1" bandRow="1">
                <a:tableStyleId>{5C22544A-7EE6-4342-B048-85BDC9FD1C3A}</a:tableStyleId>
              </a:tblPr>
              <a:tblGrid>
                <a:gridCol w="1381831"/>
                <a:gridCol w="1381831"/>
                <a:gridCol w="1381831"/>
                <a:gridCol w="1381831"/>
                <a:gridCol w="1381831"/>
                <a:gridCol w="1381831"/>
              </a:tblGrid>
              <a:tr h="370840">
                <a:tc>
                  <a:txBody>
                    <a:bodyPr/>
                    <a:lstStyle/>
                    <a:p>
                      <a:r>
                        <a:rPr lang="fr-FR" dirty="0" smtClean="0"/>
                        <a:t>Label</a:t>
                      </a:r>
                      <a:endParaRPr lang="fr-FR" dirty="0"/>
                    </a:p>
                  </a:txBody>
                  <a:tcPr>
                    <a:solidFill>
                      <a:schemeClr val="accent2">
                        <a:lumMod val="40000"/>
                        <a:lumOff val="60000"/>
                      </a:schemeClr>
                    </a:solidFill>
                  </a:tcPr>
                </a:tc>
                <a:tc>
                  <a:txBody>
                    <a:bodyPr/>
                    <a:lstStyle/>
                    <a:p>
                      <a:r>
                        <a:rPr lang="fr-FR" dirty="0" smtClean="0"/>
                        <a:t>Attribut </a:t>
                      </a:r>
                      <a:r>
                        <a:rPr lang="fr-FR" baseline="0" dirty="0" smtClean="0"/>
                        <a:t>0</a:t>
                      </a:r>
                      <a:endParaRPr lang="fr-FR" dirty="0"/>
                    </a:p>
                  </a:txBody>
                  <a:tcPr/>
                </a:tc>
                <a:tc>
                  <a:txBody>
                    <a:bodyPr/>
                    <a:lstStyle/>
                    <a:p>
                      <a:r>
                        <a:rPr lang="fr-FR" dirty="0" smtClean="0"/>
                        <a:t>Attribut 1</a:t>
                      </a:r>
                      <a:endParaRPr lang="fr-FR" dirty="0"/>
                    </a:p>
                  </a:txBody>
                  <a:tcPr/>
                </a:tc>
                <a:tc>
                  <a:txBody>
                    <a:bodyPr/>
                    <a:lstStyle/>
                    <a:p>
                      <a:r>
                        <a:rPr lang="fr-FR" dirty="0" smtClean="0"/>
                        <a:t>Attribut </a:t>
                      </a:r>
                      <a:r>
                        <a:rPr lang="fr-FR" baseline="0" dirty="0" smtClean="0"/>
                        <a:t>2</a:t>
                      </a:r>
                      <a:endParaRPr lang="fr-FR" dirty="0"/>
                    </a:p>
                  </a:txBody>
                  <a:tcPr/>
                </a:tc>
                <a:tc>
                  <a:txBody>
                    <a:bodyPr/>
                    <a:lstStyle/>
                    <a:p>
                      <a:r>
                        <a:rPr lang="fr-FR" dirty="0" smtClean="0"/>
                        <a:t>Attribut 3</a:t>
                      </a:r>
                      <a:endParaRPr lang="fr-FR" dirty="0"/>
                    </a:p>
                  </a:txBody>
                  <a:tcPr/>
                </a:tc>
                <a:tc>
                  <a:txBody>
                    <a:bodyPr/>
                    <a:lstStyle/>
                    <a:p>
                      <a:r>
                        <a:rPr lang="fr-FR" dirty="0" smtClean="0"/>
                        <a:t>…</a:t>
                      </a:r>
                      <a:endParaRPr lang="fr-FR" dirty="0"/>
                    </a:p>
                  </a:txBody>
                  <a:tcPr/>
                </a:tc>
              </a:tr>
              <a:tr h="370840">
                <a:tc>
                  <a:txBody>
                    <a:bodyPr/>
                    <a:lstStyle/>
                    <a:p>
                      <a:r>
                        <a:rPr lang="fr-FR" b="1" dirty="0" smtClean="0"/>
                        <a:t>Spam</a:t>
                      </a:r>
                      <a:endParaRPr lang="fr-FR" b="1" dirty="0"/>
                    </a:p>
                  </a:txBody>
                  <a:tcPr/>
                </a:tc>
                <a:tc>
                  <a:txBody>
                    <a:bodyPr/>
                    <a:lstStyle/>
                    <a:p>
                      <a:r>
                        <a:rPr lang="fr-FR" dirty="0" smtClean="0"/>
                        <a:t>2</a:t>
                      </a:r>
                      <a:endParaRPr lang="fr-FR" dirty="0"/>
                    </a:p>
                  </a:txBody>
                  <a:tcPr/>
                </a:tc>
                <a:tc>
                  <a:txBody>
                    <a:bodyPr/>
                    <a:lstStyle/>
                    <a:p>
                      <a:endParaRPr lang="fr-FR"/>
                    </a:p>
                  </a:txBody>
                  <a:tcPr/>
                </a:tc>
                <a:tc>
                  <a:txBody>
                    <a:bodyPr/>
                    <a:lstStyle/>
                    <a:p>
                      <a:r>
                        <a:rPr lang="fr-FR" dirty="0" smtClean="0"/>
                        <a:t>1</a:t>
                      </a:r>
                      <a:endParaRPr lang="fr-FR" dirty="0"/>
                    </a:p>
                  </a:txBody>
                  <a:tcPr/>
                </a:tc>
                <a:tc>
                  <a:txBody>
                    <a:bodyPr/>
                    <a:lstStyle/>
                    <a:p>
                      <a:endParaRPr lang="fr-FR" dirty="0"/>
                    </a:p>
                  </a:txBody>
                  <a:tcPr/>
                </a:tc>
                <a:tc>
                  <a:txBody>
                    <a:bodyPr/>
                    <a:lstStyle/>
                    <a:p>
                      <a:endParaRPr lang="fr-FR"/>
                    </a:p>
                  </a:txBody>
                  <a:tcPr/>
                </a:tc>
              </a:tr>
              <a:tr h="370840">
                <a:tc>
                  <a:txBody>
                    <a:bodyPr/>
                    <a:lstStyle/>
                    <a:p>
                      <a:r>
                        <a:rPr lang="fr-FR" b="1" dirty="0" smtClean="0"/>
                        <a:t>Ham</a:t>
                      </a:r>
                      <a:endParaRPr lang="fr-FR" b="1" dirty="0"/>
                    </a:p>
                  </a:txBody>
                  <a:tcPr/>
                </a:tc>
                <a:tc>
                  <a:txBody>
                    <a:bodyPr/>
                    <a:lstStyle/>
                    <a:p>
                      <a:endParaRPr lang="fr-FR"/>
                    </a:p>
                  </a:txBody>
                  <a:tcPr/>
                </a:tc>
                <a:tc>
                  <a:txBody>
                    <a:bodyPr/>
                    <a:lstStyle/>
                    <a:p>
                      <a:r>
                        <a:rPr lang="fr-FR" dirty="0" smtClean="0"/>
                        <a:t>4</a:t>
                      </a:r>
                      <a:endParaRPr lang="fr-FR" dirty="0"/>
                    </a:p>
                  </a:txBody>
                  <a:tcPr/>
                </a:tc>
                <a:tc>
                  <a:txBody>
                    <a:bodyPr/>
                    <a:lstStyle/>
                    <a:p>
                      <a:endParaRPr lang="fr-FR"/>
                    </a:p>
                  </a:txBody>
                  <a:tcPr/>
                </a:tc>
                <a:tc>
                  <a:txBody>
                    <a:bodyPr/>
                    <a:lstStyle/>
                    <a:p>
                      <a:r>
                        <a:rPr lang="fr-FR" dirty="0" smtClean="0"/>
                        <a:t>1</a:t>
                      </a:r>
                      <a:endParaRPr lang="fr-FR" dirty="0"/>
                    </a:p>
                  </a:txBody>
                  <a:tcPr/>
                </a:tc>
                <a:tc>
                  <a:txBody>
                    <a:bodyPr/>
                    <a:lstStyle/>
                    <a:p>
                      <a:endParaRPr lang="fr-FR"/>
                    </a:p>
                  </a:txBody>
                  <a:tcPr/>
                </a:tc>
              </a:tr>
              <a:tr h="370840">
                <a:tc>
                  <a:txBody>
                    <a:bodyPr/>
                    <a:lstStyle/>
                    <a:p>
                      <a:r>
                        <a:rPr lang="fr-FR" b="1" dirty="0" smtClean="0"/>
                        <a:t>Ham</a:t>
                      </a:r>
                      <a:endParaRPr lang="fr-FR" b="1" dirty="0"/>
                    </a:p>
                  </a:txBody>
                  <a:tcPr/>
                </a:tc>
                <a:tc>
                  <a:txBody>
                    <a:bodyPr/>
                    <a:lstStyle/>
                    <a:p>
                      <a:endParaRPr lang="fr-FR"/>
                    </a:p>
                  </a:txBody>
                  <a:tcPr/>
                </a:tc>
                <a:tc>
                  <a:txBody>
                    <a:bodyPr/>
                    <a:lstStyle/>
                    <a:p>
                      <a:r>
                        <a:rPr lang="fr-FR" dirty="0" smtClean="0"/>
                        <a:t>3</a:t>
                      </a:r>
                      <a:endParaRPr lang="fr-FR" dirty="0"/>
                    </a:p>
                  </a:txBody>
                  <a:tcPr/>
                </a:tc>
                <a:tc>
                  <a:txBody>
                    <a:bodyPr/>
                    <a:lstStyle/>
                    <a:p>
                      <a:r>
                        <a:rPr lang="fr-FR" dirty="0" smtClean="0"/>
                        <a:t>1</a:t>
                      </a:r>
                      <a:endParaRPr lang="fr-FR" dirty="0"/>
                    </a:p>
                  </a:txBody>
                  <a:tcPr/>
                </a:tc>
                <a:tc>
                  <a:txBody>
                    <a:bodyPr/>
                    <a:lstStyle/>
                    <a:p>
                      <a:endParaRPr lang="fr-FR"/>
                    </a:p>
                  </a:txBody>
                  <a:tcPr/>
                </a:tc>
                <a:tc>
                  <a:txBody>
                    <a:bodyPr/>
                    <a:lstStyle/>
                    <a:p>
                      <a:endParaRPr lang="fr-FR"/>
                    </a:p>
                  </a:txBody>
                  <a:tcPr/>
                </a:tc>
              </a:tr>
              <a:tr h="370840">
                <a:tc>
                  <a:txBody>
                    <a:bodyPr/>
                    <a:lstStyle/>
                    <a:p>
                      <a:r>
                        <a:rPr lang="fr-FR" b="1" dirty="0" smtClean="0"/>
                        <a:t>Spam</a:t>
                      </a:r>
                      <a:endParaRPr lang="fr-FR" b="1" dirty="0"/>
                    </a:p>
                  </a:txBody>
                  <a:tcPr/>
                </a:tc>
                <a:tc>
                  <a:txBody>
                    <a:bodyPr/>
                    <a:lstStyle/>
                    <a:p>
                      <a:r>
                        <a:rPr lang="fr-FR" dirty="0" smtClean="0"/>
                        <a:t>1</a:t>
                      </a:r>
                      <a:endParaRPr lang="fr-FR" dirty="0"/>
                    </a:p>
                  </a:txBody>
                  <a:tcPr/>
                </a:tc>
                <a:tc>
                  <a:txBody>
                    <a:bodyPr/>
                    <a:lstStyle/>
                    <a:p>
                      <a:endParaRPr lang="fr-FR"/>
                    </a:p>
                  </a:txBody>
                  <a:tcPr/>
                </a:tc>
                <a:tc>
                  <a:txBody>
                    <a:bodyPr/>
                    <a:lstStyle/>
                    <a:p>
                      <a:endParaRPr lang="fr-FR" dirty="0"/>
                    </a:p>
                  </a:txBody>
                  <a:tcPr/>
                </a:tc>
                <a:tc>
                  <a:txBody>
                    <a:bodyPr/>
                    <a:lstStyle/>
                    <a:p>
                      <a:r>
                        <a:rPr lang="fr-FR" dirty="0" smtClean="0"/>
                        <a:t>2</a:t>
                      </a:r>
                      <a:endParaRPr lang="fr-FR" dirty="0"/>
                    </a:p>
                  </a:txBody>
                  <a:tcPr/>
                </a:tc>
                <a:tc>
                  <a:txBody>
                    <a:bodyPr/>
                    <a:lstStyle/>
                    <a:p>
                      <a:endParaRPr lang="fr-FR"/>
                    </a:p>
                  </a:txBody>
                  <a:tcPr/>
                </a:tc>
              </a:tr>
              <a:tr h="370840">
                <a:tc>
                  <a:txBody>
                    <a:bodyPr/>
                    <a:lstStyle/>
                    <a:p>
                      <a:r>
                        <a:rPr lang="fr-FR" b="1" dirty="0" smtClean="0"/>
                        <a:t>Ham</a:t>
                      </a:r>
                      <a:endParaRPr lang="fr-FR" b="1" dirty="0"/>
                    </a:p>
                  </a:txBody>
                  <a:tcPr/>
                </a:tc>
                <a:tc>
                  <a:txBody>
                    <a:bodyPr/>
                    <a:lstStyle/>
                    <a:p>
                      <a:endParaRPr lang="fr-FR" dirty="0"/>
                    </a:p>
                  </a:txBody>
                  <a:tcPr/>
                </a:tc>
                <a:tc>
                  <a:txBody>
                    <a:bodyPr/>
                    <a:lstStyle/>
                    <a:p>
                      <a:r>
                        <a:rPr lang="fr-FR" dirty="0" smtClean="0"/>
                        <a:t>1</a:t>
                      </a:r>
                      <a:endParaRPr lang="fr-FR" dirty="0"/>
                    </a:p>
                  </a:txBody>
                  <a:tcPr/>
                </a:tc>
                <a:tc>
                  <a:txBody>
                    <a:bodyPr/>
                    <a:lstStyle/>
                    <a:p>
                      <a:r>
                        <a:rPr lang="fr-FR" dirty="0" smtClean="0"/>
                        <a:t>2</a:t>
                      </a:r>
                      <a:endParaRPr lang="fr-FR" dirty="0"/>
                    </a:p>
                  </a:txBody>
                  <a:tcPr/>
                </a:tc>
                <a:tc>
                  <a:txBody>
                    <a:bodyPr/>
                    <a:lstStyle/>
                    <a:p>
                      <a:endParaRPr lang="fr-FR" dirty="0"/>
                    </a:p>
                  </a:txBody>
                  <a:tcPr/>
                </a:tc>
                <a:tc>
                  <a:txBody>
                    <a:bodyPr/>
                    <a:lstStyle/>
                    <a:p>
                      <a:endParaRPr lang="fr-FR" dirty="0"/>
                    </a:p>
                  </a:txBody>
                  <a:tcPr/>
                </a:tc>
              </a:tr>
            </a:tbl>
          </a:graphicData>
        </a:graphic>
      </p:graphicFrame>
      <p:sp>
        <p:nvSpPr>
          <p:cNvPr id="6" name="Striped Right Arrow 5"/>
          <p:cNvSpPr/>
          <p:nvPr/>
        </p:nvSpPr>
        <p:spPr bwMode="auto">
          <a:xfrm rot="1482690">
            <a:off x="2187318" y="2951602"/>
            <a:ext cx="1681176" cy="720080"/>
          </a:xfrm>
          <a:prstGeom prst="stripedRightArrow">
            <a:avLst/>
          </a:prstGeom>
          <a:solidFill>
            <a:schemeClr val="tx2">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350972056"/>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smtClean="0"/>
              <a:t>L’intuition</a:t>
            </a:r>
            <a:endParaRPr lang="fr-FR" dirty="0"/>
          </a:p>
        </p:txBody>
      </p:sp>
      <p:sp>
        <p:nvSpPr>
          <p:cNvPr id="4" name="TextBox 3"/>
          <p:cNvSpPr txBox="1"/>
          <p:nvPr/>
        </p:nvSpPr>
        <p:spPr>
          <a:xfrm>
            <a:off x="221508" y="1265014"/>
            <a:ext cx="3784543" cy="1625060"/>
          </a:xfrm>
          <a:prstGeom prst="rect">
            <a:avLst/>
          </a:prstGeom>
          <a:noFill/>
        </p:spPr>
        <p:txBody>
          <a:bodyPr wrap="square" lIns="182880" tIns="146304" rIns="182880" bIns="146304" rtlCol="0">
            <a:spAutoFit/>
          </a:bodyPr>
          <a:lstStyle/>
          <a:p>
            <a:pPr>
              <a:lnSpc>
                <a:spcPct val="90000"/>
              </a:lnSpc>
              <a:spcAft>
                <a:spcPts val="600"/>
              </a:spcAft>
            </a:pPr>
            <a:r>
              <a:rPr lang="fr-FR" sz="2400" b="1" dirty="0" smtClean="0">
                <a:gradFill>
                  <a:gsLst>
                    <a:gs pos="2917">
                      <a:schemeClr val="tx1"/>
                    </a:gs>
                    <a:gs pos="30000">
                      <a:schemeClr val="tx1"/>
                    </a:gs>
                  </a:gsLst>
                  <a:lin ang="5400000" scaled="0"/>
                </a:gradFill>
                <a:latin typeface="+mj-lt"/>
              </a:rPr>
              <a:t>SPAM</a:t>
            </a:r>
            <a:r>
              <a:rPr lang="fr-FR" sz="2400" dirty="0" smtClean="0">
                <a:gradFill>
                  <a:gsLst>
                    <a:gs pos="2917">
                      <a:schemeClr val="tx1"/>
                    </a:gs>
                    <a:gs pos="30000">
                      <a:schemeClr val="tx1"/>
                    </a:gs>
                  </a:gsLst>
                  <a:lin ang="5400000" scaled="0"/>
                </a:gradFill>
                <a:latin typeface="+mj-lt"/>
              </a:rPr>
              <a:t> : « </a:t>
            </a:r>
            <a:r>
              <a:rPr lang="fr-FR" sz="2400" dirty="0" err="1" smtClean="0">
                <a:gradFill>
                  <a:gsLst>
                    <a:gs pos="2917">
                      <a:schemeClr val="tx1"/>
                    </a:gs>
                    <a:gs pos="30000">
                      <a:schemeClr val="tx1"/>
                    </a:gs>
                  </a:gsLst>
                  <a:lin ang="5400000" scaled="0"/>
                </a:gradFill>
                <a:latin typeface="+mj-lt"/>
              </a:rPr>
              <a:t>We</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offer</a:t>
            </a:r>
            <a:r>
              <a:rPr lang="fr-FR" sz="2400" dirty="0" smtClean="0">
                <a:gradFill>
                  <a:gsLst>
                    <a:gs pos="2917">
                      <a:schemeClr val="tx1"/>
                    </a:gs>
                    <a:gs pos="30000">
                      <a:schemeClr val="tx1"/>
                    </a:gs>
                  </a:gsLst>
                  <a:lin ang="5400000" scaled="0"/>
                </a:gradFill>
                <a:latin typeface="+mj-lt"/>
              </a:rPr>
              <a:t> a new service </a:t>
            </a:r>
            <a:r>
              <a:rPr lang="fr-FR" sz="2400" dirty="0" err="1" smtClean="0">
                <a:gradFill>
                  <a:gsLst>
                    <a:gs pos="2917">
                      <a:schemeClr val="tx1"/>
                    </a:gs>
                    <a:gs pos="30000">
                      <a:schemeClr val="tx1"/>
                    </a:gs>
                  </a:gsLst>
                  <a:lin ang="5400000" scaled="0"/>
                </a:gradFill>
                <a:latin typeface="+mj-lt"/>
              </a:rPr>
              <a:t>that</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can</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revolutionize</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your</a:t>
            </a:r>
            <a:r>
              <a:rPr lang="fr-FR" sz="2400" dirty="0" smtClean="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process</a:t>
            </a:r>
            <a:r>
              <a:rPr lang="fr-FR" sz="2400" dirty="0" smtClean="0">
                <a:gradFill>
                  <a:gsLst>
                    <a:gs pos="2917">
                      <a:schemeClr val="tx1"/>
                    </a:gs>
                    <a:gs pos="30000">
                      <a:schemeClr val="tx1"/>
                    </a:gs>
                  </a:gsLst>
                  <a:lin ang="5400000" scaled="0"/>
                </a:gradFill>
                <a:latin typeface="+mj-lt"/>
              </a:rPr>
              <a:t> and </a:t>
            </a:r>
            <a:r>
              <a:rPr lang="fr-FR" sz="2400" dirty="0" err="1" smtClean="0">
                <a:gradFill>
                  <a:gsLst>
                    <a:gs pos="2917">
                      <a:schemeClr val="tx1"/>
                    </a:gs>
                    <a:gs pos="30000">
                      <a:schemeClr val="tx1"/>
                    </a:gs>
                  </a:gsLst>
                  <a:lin ang="5400000" scaled="0"/>
                </a:gradFill>
                <a:latin typeface="+mj-lt"/>
              </a:rPr>
              <a:t>allow</a:t>
            </a:r>
            <a:r>
              <a:rPr lang="fr-FR" sz="2400" dirty="0">
                <a:gradFill>
                  <a:gsLst>
                    <a:gs pos="2917">
                      <a:schemeClr val="tx1"/>
                    </a:gs>
                    <a:gs pos="30000">
                      <a:schemeClr val="tx1"/>
                    </a:gs>
                  </a:gsLst>
                  <a:lin ang="5400000" scaled="0"/>
                </a:gradFill>
                <a:latin typeface="+mj-lt"/>
              </a:rPr>
              <a:t> </a:t>
            </a:r>
            <a:r>
              <a:rPr lang="fr-FR" sz="2400" dirty="0" err="1" smtClean="0">
                <a:gradFill>
                  <a:gsLst>
                    <a:gs pos="2917">
                      <a:schemeClr val="tx1"/>
                    </a:gs>
                    <a:gs pos="30000">
                      <a:schemeClr val="tx1"/>
                    </a:gs>
                  </a:gsLst>
                  <a:lin ang="5400000" scaled="0"/>
                </a:gradFill>
                <a:latin typeface="+mj-lt"/>
              </a:rPr>
              <a:t>you</a:t>
            </a:r>
            <a:r>
              <a:rPr lang="fr-FR" sz="2400" dirty="0" smtClean="0">
                <a:gradFill>
                  <a:gsLst>
                    <a:gs pos="2917">
                      <a:schemeClr val="tx1"/>
                    </a:gs>
                    <a:gs pos="30000">
                      <a:schemeClr val="tx1"/>
                    </a:gs>
                  </a:gsLst>
                  <a:lin ang="5400000" scaled="0"/>
                </a:gradFill>
                <a:latin typeface="+mj-lt"/>
              </a:rPr>
              <a:t> to </a:t>
            </a:r>
            <a:r>
              <a:rPr lang="fr-FR" sz="2400" dirty="0" err="1" smtClean="0">
                <a:gradFill>
                  <a:gsLst>
                    <a:gs pos="2917">
                      <a:schemeClr val="tx1"/>
                    </a:gs>
                    <a:gs pos="30000">
                      <a:schemeClr val="tx1"/>
                    </a:gs>
                  </a:gsLst>
                  <a:lin ang="5400000" scaled="0"/>
                </a:gradFill>
                <a:latin typeface="+mj-lt"/>
              </a:rPr>
              <a:t>reach</a:t>
            </a:r>
            <a:r>
              <a:rPr lang="fr-FR" sz="2400" dirty="0" smtClean="0">
                <a:gradFill>
                  <a:gsLst>
                    <a:gs pos="2917">
                      <a:schemeClr val="tx1"/>
                    </a:gs>
                    <a:gs pos="30000">
                      <a:schemeClr val="tx1"/>
                    </a:gs>
                  </a:gsLst>
                  <a:lin ang="5400000" scaled="0"/>
                </a:gradFill>
                <a:latin typeface="+mj-lt"/>
              </a:rPr>
              <a:t>… »</a:t>
            </a:r>
          </a:p>
        </p:txBody>
      </p:sp>
      <p:graphicFrame>
        <p:nvGraphicFramePr>
          <p:cNvPr id="5" name="Table 4"/>
          <p:cNvGraphicFramePr>
            <a:graphicFrameLocks noGrp="1"/>
          </p:cNvGraphicFramePr>
          <p:nvPr>
            <p:extLst>
              <p:ext uri="{D42A27DB-BD31-4B8C-83A1-F6EECF244321}">
                <p14:modId xmlns:p14="http://schemas.microsoft.com/office/powerpoint/2010/main" val="4140607683"/>
              </p:ext>
            </p:extLst>
          </p:nvPr>
        </p:nvGraphicFramePr>
        <p:xfrm>
          <a:off x="3841973" y="4073326"/>
          <a:ext cx="8290986" cy="1112520"/>
        </p:xfrm>
        <a:graphic>
          <a:graphicData uri="http://schemas.openxmlformats.org/drawingml/2006/table">
            <a:tbl>
              <a:tblPr firstRow="1" bandRow="1">
                <a:tableStyleId>{5C22544A-7EE6-4342-B048-85BDC9FD1C3A}</a:tableStyleId>
              </a:tblPr>
              <a:tblGrid>
                <a:gridCol w="1381831"/>
                <a:gridCol w="1381831"/>
                <a:gridCol w="1381831"/>
                <a:gridCol w="1381831"/>
                <a:gridCol w="1817492"/>
                <a:gridCol w="946170"/>
              </a:tblGrid>
              <a:tr h="370840">
                <a:tc>
                  <a:txBody>
                    <a:bodyPr/>
                    <a:lstStyle/>
                    <a:p>
                      <a:r>
                        <a:rPr lang="fr-FR" dirty="0" smtClean="0"/>
                        <a:t>Label</a:t>
                      </a:r>
                      <a:endParaRPr lang="fr-FR" dirty="0"/>
                    </a:p>
                  </a:txBody>
                  <a:tcPr>
                    <a:solidFill>
                      <a:schemeClr val="accent2">
                        <a:lumMod val="40000"/>
                        <a:lumOff val="60000"/>
                      </a:schemeClr>
                    </a:solidFill>
                  </a:tcPr>
                </a:tc>
                <a:tc>
                  <a:txBody>
                    <a:bodyPr/>
                    <a:lstStyle/>
                    <a:p>
                      <a:r>
                        <a:rPr lang="fr-FR" dirty="0" err="1" smtClean="0"/>
                        <a:t>offer</a:t>
                      </a:r>
                      <a:endParaRPr lang="fr-FR" dirty="0"/>
                    </a:p>
                  </a:txBody>
                  <a:tcPr/>
                </a:tc>
                <a:tc>
                  <a:txBody>
                    <a:bodyPr/>
                    <a:lstStyle/>
                    <a:p>
                      <a:r>
                        <a:rPr lang="fr-FR" dirty="0" smtClean="0"/>
                        <a:t>new</a:t>
                      </a:r>
                      <a:endParaRPr lang="fr-FR" dirty="0"/>
                    </a:p>
                  </a:txBody>
                  <a:tcPr/>
                </a:tc>
                <a:tc>
                  <a:txBody>
                    <a:bodyPr/>
                    <a:lstStyle/>
                    <a:p>
                      <a:r>
                        <a:rPr lang="fr-FR" dirty="0" smtClean="0"/>
                        <a:t>service</a:t>
                      </a:r>
                      <a:endParaRPr lang="fr-FR" dirty="0"/>
                    </a:p>
                  </a:txBody>
                  <a:tcPr/>
                </a:tc>
                <a:tc>
                  <a:txBody>
                    <a:bodyPr/>
                    <a:lstStyle/>
                    <a:p>
                      <a:r>
                        <a:rPr lang="fr-FR" dirty="0" err="1" smtClean="0"/>
                        <a:t>revolutionize</a:t>
                      </a:r>
                      <a:endParaRPr lang="fr-FR" dirty="0"/>
                    </a:p>
                  </a:txBody>
                  <a:tcPr/>
                </a:tc>
                <a:tc>
                  <a:txBody>
                    <a:bodyPr/>
                    <a:lstStyle/>
                    <a:p>
                      <a:r>
                        <a:rPr lang="fr-FR" dirty="0" smtClean="0"/>
                        <a:t>…</a:t>
                      </a:r>
                      <a:endParaRPr lang="fr-FR" dirty="0"/>
                    </a:p>
                  </a:txBody>
                  <a:tcPr/>
                </a:tc>
              </a:tr>
              <a:tr h="370840">
                <a:tc>
                  <a:txBody>
                    <a:bodyPr/>
                    <a:lstStyle/>
                    <a:p>
                      <a:r>
                        <a:rPr lang="fr-FR" b="1" dirty="0" smtClean="0"/>
                        <a:t>Spam</a:t>
                      </a:r>
                      <a:endParaRPr lang="fr-FR" b="1" dirty="0"/>
                    </a:p>
                  </a:txBody>
                  <a:tcPr/>
                </a:tc>
                <a:tc>
                  <a:txBody>
                    <a:bodyPr/>
                    <a:lstStyle/>
                    <a:p>
                      <a:r>
                        <a:rPr lang="fr-FR" dirty="0" smtClean="0"/>
                        <a:t>1</a:t>
                      </a:r>
                      <a:endParaRPr lang="fr-FR" dirty="0"/>
                    </a:p>
                  </a:txBody>
                  <a:tcPr/>
                </a:tc>
                <a:tc>
                  <a:txBody>
                    <a:bodyPr/>
                    <a:lstStyle/>
                    <a:p>
                      <a:r>
                        <a:rPr lang="fr-FR" dirty="0" smtClean="0"/>
                        <a:t>1</a:t>
                      </a:r>
                      <a:endParaRPr lang="fr-FR" dirty="0"/>
                    </a:p>
                  </a:txBody>
                  <a:tcPr/>
                </a:tc>
                <a:tc>
                  <a:txBody>
                    <a:bodyPr/>
                    <a:lstStyle/>
                    <a:p>
                      <a:r>
                        <a:rPr lang="fr-FR" dirty="0" smtClean="0"/>
                        <a:t>1</a:t>
                      </a:r>
                      <a:endParaRPr lang="fr-FR" dirty="0"/>
                    </a:p>
                  </a:txBody>
                  <a:tcPr/>
                </a:tc>
                <a:tc>
                  <a:txBody>
                    <a:bodyPr/>
                    <a:lstStyle/>
                    <a:p>
                      <a:r>
                        <a:rPr lang="fr-FR" dirty="0" smtClean="0"/>
                        <a:t>1</a:t>
                      </a:r>
                      <a:endParaRPr lang="fr-FR" dirty="0"/>
                    </a:p>
                  </a:txBody>
                  <a:tcPr/>
                </a:tc>
                <a:tc>
                  <a:txBody>
                    <a:bodyPr/>
                    <a:lstStyle/>
                    <a:p>
                      <a:endParaRPr lang="fr-FR" dirty="0"/>
                    </a:p>
                  </a:txBody>
                  <a:tcPr/>
                </a:tc>
              </a:tr>
              <a:tr h="370840">
                <a:tc>
                  <a:txBody>
                    <a:bodyPr/>
                    <a:lstStyle/>
                    <a:p>
                      <a:endParaRPr lang="fr-FR" b="1"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bl>
          </a:graphicData>
        </a:graphic>
      </p:graphicFrame>
      <p:sp>
        <p:nvSpPr>
          <p:cNvPr id="6" name="Striped Right Arrow 5"/>
          <p:cNvSpPr/>
          <p:nvPr/>
        </p:nvSpPr>
        <p:spPr bwMode="auto">
          <a:xfrm rot="1482690">
            <a:off x="2187318" y="2951602"/>
            <a:ext cx="1681176" cy="720080"/>
          </a:xfrm>
          <a:prstGeom prst="stripedRightArrow">
            <a:avLst/>
          </a:prstGeom>
          <a:solidFill>
            <a:schemeClr val="tx2">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89351432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683264"/>
          </a:xfrm>
        </p:spPr>
        <p:txBody>
          <a:bodyPr/>
          <a:lstStyle/>
          <a:p>
            <a:r>
              <a:rPr lang="fr-FR" dirty="0" err="1" smtClean="0"/>
              <a:t>SpamAssassin</a:t>
            </a:r>
            <a:r>
              <a:rPr lang="fr-FR" dirty="0" smtClean="0"/>
              <a:t> : 6000+ mails, texte non structuré</a:t>
            </a:r>
            <a:endParaRPr lang="fr-FR" dirty="0"/>
          </a:p>
        </p:txBody>
      </p:sp>
      <p:sp>
        <p:nvSpPr>
          <p:cNvPr id="3" name="Title 2"/>
          <p:cNvSpPr>
            <a:spLocks noGrp="1"/>
          </p:cNvSpPr>
          <p:nvPr>
            <p:ph type="title"/>
          </p:nvPr>
        </p:nvSpPr>
        <p:spPr/>
        <p:txBody>
          <a:bodyPr/>
          <a:lstStyle/>
          <a:p>
            <a:r>
              <a:rPr lang="fr-FR" dirty="0" smtClean="0"/>
              <a:t>La réalité</a:t>
            </a:r>
            <a:endParaRPr lang="fr-FR"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33354" b="1887"/>
          <a:stretch/>
        </p:blipFill>
        <p:spPr>
          <a:xfrm>
            <a:off x="25550" y="2201118"/>
            <a:ext cx="4752528" cy="374441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077" y="2201119"/>
            <a:ext cx="7950609" cy="4800847"/>
          </a:xfrm>
          <a:prstGeom prst="rect">
            <a:avLst/>
          </a:prstGeom>
        </p:spPr>
      </p:pic>
      <p:cxnSp>
        <p:nvCxnSpPr>
          <p:cNvPr id="8" name="Straight Connector 7"/>
          <p:cNvCxnSpPr/>
          <p:nvPr/>
        </p:nvCxnSpPr>
        <p:spPr>
          <a:xfrm>
            <a:off x="4778077" y="2273126"/>
            <a:ext cx="0" cy="4721399"/>
          </a:xfrm>
          <a:prstGeom prst="line">
            <a:avLst/>
          </a:prstGeom>
          <a:ln>
            <a:solidFill>
              <a:srgbClr val="0070C0"/>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87654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smtClean="0"/>
              <a:t>L’approche </a:t>
            </a:r>
            <a:r>
              <a:rPr lang="fr-FR" dirty="0" smtClean="0"/>
              <a:t>standard</a:t>
            </a:r>
            <a:endParaRPr lang="fr-F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82" y="1409030"/>
            <a:ext cx="6144008" cy="3709960"/>
          </a:xfrm>
          <a:prstGeom prst="rect">
            <a:avLst/>
          </a:prstGeom>
        </p:spPr>
      </p:pic>
      <p:sp>
        <p:nvSpPr>
          <p:cNvPr id="5" name="Rectangle 4"/>
          <p:cNvSpPr/>
          <p:nvPr/>
        </p:nvSpPr>
        <p:spPr bwMode="auto">
          <a:xfrm flipV="1">
            <a:off x="169565" y="3641278"/>
            <a:ext cx="5904656" cy="1656184"/>
          </a:xfrm>
          <a:prstGeom prst="rect">
            <a:avLst/>
          </a:prstGeom>
          <a:solidFill>
            <a:srgbClr val="5C2D91">
              <a:alpha val="10196"/>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Curved Down Arrow 5"/>
          <p:cNvSpPr/>
          <p:nvPr/>
        </p:nvSpPr>
        <p:spPr bwMode="auto">
          <a:xfrm>
            <a:off x="4528308" y="2196744"/>
            <a:ext cx="2448272" cy="1552546"/>
          </a:xfrm>
          <a:prstGeom prst="curved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fr-FR"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7" name="Text Placeholder 1"/>
          <p:cNvSpPr>
            <a:spLocks noGrp="1"/>
          </p:cNvSpPr>
          <p:nvPr>
            <p:ph type="body" sz="quarter" idx="10"/>
          </p:nvPr>
        </p:nvSpPr>
        <p:spPr>
          <a:xfrm>
            <a:off x="7226349" y="688950"/>
            <a:ext cx="4863481" cy="4622804"/>
          </a:xfrm>
        </p:spPr>
        <p:txBody>
          <a:bodyPr/>
          <a:lstStyle/>
          <a:p>
            <a:pPr marL="0" indent="0">
              <a:buNone/>
            </a:pPr>
            <a:r>
              <a:rPr lang="fr-FR" b="1" dirty="0" smtClean="0"/>
              <a:t>Normalisation</a:t>
            </a:r>
          </a:p>
          <a:p>
            <a:r>
              <a:rPr lang="fr-FR" sz="2000" dirty="0" smtClean="0"/>
              <a:t>url &gt; #url</a:t>
            </a:r>
          </a:p>
          <a:p>
            <a:r>
              <a:rPr lang="fr-FR" sz="2000" dirty="0" smtClean="0"/>
              <a:t>Email &gt; #email</a:t>
            </a:r>
          </a:p>
          <a:p>
            <a:r>
              <a:rPr lang="fr-FR" sz="2000" dirty="0"/>
              <a:t>$,£,€ &gt; #</a:t>
            </a:r>
            <a:r>
              <a:rPr lang="fr-FR" sz="2000" dirty="0" smtClean="0"/>
              <a:t>devise</a:t>
            </a:r>
          </a:p>
          <a:p>
            <a:r>
              <a:rPr lang="fr-FR" sz="2000" dirty="0" smtClean="0"/>
              <a:t>Suppression des nombres, de la ponctuation, de </a:t>
            </a:r>
            <a:r>
              <a:rPr lang="fr-FR" sz="2000" b="1" dirty="0" err="1" smtClean="0"/>
              <a:t>stopwords</a:t>
            </a:r>
            <a:r>
              <a:rPr lang="fr-FR" sz="2000" dirty="0" smtClean="0"/>
              <a:t>, des balises HTML</a:t>
            </a:r>
          </a:p>
          <a:p>
            <a:r>
              <a:rPr lang="fr-FR" sz="2000" dirty="0" smtClean="0"/>
              <a:t>Minuscules</a:t>
            </a:r>
          </a:p>
          <a:p>
            <a:r>
              <a:rPr lang="fr-FR" sz="2000" dirty="0" smtClean="0"/>
              <a:t>Filtre des mots, longueur de 3 à 10</a:t>
            </a:r>
          </a:p>
          <a:p>
            <a:r>
              <a:rPr lang="fr-FR" sz="2000" b="1" dirty="0" err="1" smtClean="0"/>
              <a:t>Stemming</a:t>
            </a:r>
            <a:endParaRPr lang="fr-FR" b="1" dirty="0" smtClean="0"/>
          </a:p>
          <a:p>
            <a:endParaRPr lang="fr-FR" dirty="0" smtClean="0"/>
          </a:p>
          <a:p>
            <a:pPr lvl="1"/>
            <a:endParaRPr lang="fr-FR"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542" y="4793406"/>
            <a:ext cx="5359675" cy="1282766"/>
          </a:xfrm>
          <a:prstGeom prst="rect">
            <a:avLst/>
          </a:prstGeom>
        </p:spPr>
      </p:pic>
    </p:spTree>
    <p:extLst>
      <p:ext uri="{BB962C8B-B14F-4D97-AF65-F5344CB8AC3E}">
        <p14:creationId xmlns:p14="http://schemas.microsoft.com/office/powerpoint/2010/main" val="2883593514"/>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1698927"/>
          </a:xfrm>
        </p:spPr>
        <p:txBody>
          <a:bodyPr/>
          <a:lstStyle/>
          <a:p>
            <a:pPr marL="0" indent="0">
              <a:buNone/>
            </a:pPr>
            <a:r>
              <a:rPr lang="fr-FR" dirty="0" smtClean="0"/>
              <a:t>6000 mails &gt; </a:t>
            </a:r>
            <a:r>
              <a:rPr lang="fr-FR" b="1" dirty="0" smtClean="0"/>
              <a:t>N mots de référence</a:t>
            </a:r>
          </a:p>
          <a:p>
            <a:pPr marL="0" indent="0">
              <a:buNone/>
            </a:pPr>
            <a:r>
              <a:rPr lang="fr-FR" dirty="0" smtClean="0"/>
              <a:t>On conserve </a:t>
            </a:r>
            <a:r>
              <a:rPr lang="fr-FR" b="1" dirty="0" smtClean="0"/>
              <a:t>les top 10’000 </a:t>
            </a:r>
            <a:r>
              <a:rPr lang="fr-FR" dirty="0" smtClean="0"/>
              <a:t>(paramètre de mon modèle)</a:t>
            </a:r>
          </a:p>
          <a:p>
            <a:pPr marL="342900" lvl="1" indent="0">
              <a:buNone/>
            </a:pPr>
            <a:r>
              <a:rPr lang="fr-FR" dirty="0" smtClean="0">
                <a:latin typeface="+mj-lt"/>
              </a:rPr>
              <a:t>Ce sont les attributs à nourrir à l’algorithme</a:t>
            </a:r>
            <a:endParaRPr lang="fr-FR" dirty="0">
              <a:latin typeface="+mj-lt"/>
            </a:endParaRPr>
          </a:p>
        </p:txBody>
      </p:sp>
      <p:sp>
        <p:nvSpPr>
          <p:cNvPr id="3" name="Title 2"/>
          <p:cNvSpPr>
            <a:spLocks noGrp="1"/>
          </p:cNvSpPr>
          <p:nvPr>
            <p:ph type="title"/>
          </p:nvPr>
        </p:nvSpPr>
        <p:spPr/>
        <p:txBody>
          <a:bodyPr/>
          <a:lstStyle/>
          <a:p>
            <a:r>
              <a:rPr lang="fr-FR" dirty="0" smtClean="0"/>
              <a:t>Génération du corpus de référence</a:t>
            </a:r>
            <a:endParaRPr lang="fr-FR" dirty="0"/>
          </a:p>
        </p:txBody>
      </p:sp>
      <p:graphicFrame>
        <p:nvGraphicFramePr>
          <p:cNvPr id="4" name="Table 3"/>
          <p:cNvGraphicFramePr>
            <a:graphicFrameLocks noGrp="1"/>
          </p:cNvGraphicFramePr>
          <p:nvPr>
            <p:extLst>
              <p:ext uri="{D42A27DB-BD31-4B8C-83A1-F6EECF244321}">
                <p14:modId xmlns:p14="http://schemas.microsoft.com/office/powerpoint/2010/main" val="770285273"/>
              </p:ext>
            </p:extLst>
          </p:nvPr>
        </p:nvGraphicFramePr>
        <p:xfrm>
          <a:off x="287821" y="3209230"/>
          <a:ext cx="11881324" cy="3235960"/>
        </p:xfrm>
        <a:graphic>
          <a:graphicData uri="http://schemas.openxmlformats.org/drawingml/2006/table">
            <a:tbl>
              <a:tblPr firstRow="1" bandRow="1">
                <a:tableStyleId>{5C22544A-7EE6-4342-B048-85BDC9FD1C3A}</a:tableStyleId>
              </a:tblPr>
              <a:tblGrid>
                <a:gridCol w="1697332"/>
                <a:gridCol w="1697332"/>
                <a:gridCol w="1697332"/>
                <a:gridCol w="1697332"/>
                <a:gridCol w="1697332"/>
                <a:gridCol w="1697332"/>
                <a:gridCol w="1697332"/>
              </a:tblGrid>
              <a:tr h="370840">
                <a:tc>
                  <a:txBody>
                    <a:bodyPr/>
                    <a:lstStyle/>
                    <a:p>
                      <a:r>
                        <a:rPr lang="fr-FR" dirty="0" smtClean="0"/>
                        <a:t>Label</a:t>
                      </a:r>
                      <a:endParaRPr lang="fr-FR" dirty="0"/>
                    </a:p>
                  </a:txBody>
                  <a:tcPr>
                    <a:solidFill>
                      <a:schemeClr val="accent2">
                        <a:lumMod val="40000"/>
                        <a:lumOff val="60000"/>
                      </a:schemeClr>
                    </a:solidFill>
                  </a:tcPr>
                </a:tc>
                <a:tc>
                  <a:txBody>
                    <a:bodyPr/>
                    <a:lstStyle/>
                    <a:p>
                      <a:r>
                        <a:rPr lang="fr-FR" dirty="0" smtClean="0"/>
                        <a:t>Attribut </a:t>
                      </a:r>
                      <a:r>
                        <a:rPr lang="fr-FR" baseline="0" dirty="0" smtClean="0"/>
                        <a:t>0</a:t>
                      </a:r>
                      <a:endParaRPr lang="fr-FR" dirty="0"/>
                    </a:p>
                  </a:txBody>
                  <a:tcPr/>
                </a:tc>
                <a:tc>
                  <a:txBody>
                    <a:bodyPr/>
                    <a:lstStyle/>
                    <a:p>
                      <a:r>
                        <a:rPr lang="fr-FR" dirty="0" smtClean="0"/>
                        <a:t>Attribut 1</a:t>
                      </a:r>
                      <a:endParaRPr lang="fr-FR" dirty="0"/>
                    </a:p>
                  </a:txBody>
                  <a:tcPr/>
                </a:tc>
                <a:tc>
                  <a:txBody>
                    <a:bodyPr/>
                    <a:lstStyle/>
                    <a:p>
                      <a:r>
                        <a:rPr lang="fr-FR" dirty="0" smtClean="0"/>
                        <a:t>Attribut </a:t>
                      </a:r>
                      <a:r>
                        <a:rPr lang="fr-FR" baseline="0" dirty="0" smtClean="0"/>
                        <a:t>2</a:t>
                      </a:r>
                      <a:endParaRPr lang="fr-FR" dirty="0"/>
                    </a:p>
                  </a:txBody>
                  <a:tcPr/>
                </a:tc>
                <a:tc>
                  <a:txBody>
                    <a:bodyPr/>
                    <a:lstStyle/>
                    <a:p>
                      <a:r>
                        <a:rPr lang="fr-FR" dirty="0" smtClean="0"/>
                        <a:t>Attribut 3</a:t>
                      </a:r>
                      <a:endParaRPr lang="fr-FR" dirty="0"/>
                    </a:p>
                  </a:txBody>
                  <a:tcPr/>
                </a:tc>
                <a:tc>
                  <a:txBody>
                    <a:bodyPr/>
                    <a:lstStyle/>
                    <a:p>
                      <a:r>
                        <a:rPr lang="fr-FR" dirty="0" smtClean="0"/>
                        <a:t>…</a:t>
                      </a:r>
                      <a:endParaRPr lang="fr-FR" dirty="0"/>
                    </a:p>
                  </a:txBody>
                  <a:tcPr/>
                </a:tc>
                <a:tc>
                  <a:txBody>
                    <a:bodyPr/>
                    <a:lstStyle/>
                    <a:p>
                      <a:r>
                        <a:rPr lang="fr-FR" dirty="0" smtClean="0"/>
                        <a:t>Attribut</a:t>
                      </a:r>
                      <a:r>
                        <a:rPr lang="fr-FR" baseline="0" dirty="0" smtClean="0"/>
                        <a:t> 10000</a:t>
                      </a:r>
                      <a:endParaRPr lang="fr-FR" dirty="0"/>
                    </a:p>
                  </a:txBody>
                  <a:tcPr/>
                </a:tc>
              </a:tr>
              <a:tr h="370840">
                <a:tc>
                  <a:txBody>
                    <a:bodyPr/>
                    <a:lstStyle/>
                    <a:p>
                      <a:r>
                        <a:rPr lang="fr-FR" b="1" dirty="0" smtClean="0"/>
                        <a:t>Spam</a:t>
                      </a:r>
                      <a:endParaRPr lang="fr-FR" b="1" dirty="0"/>
                    </a:p>
                  </a:txBody>
                  <a:tcPr/>
                </a:tc>
                <a:tc>
                  <a:txBody>
                    <a:bodyPr/>
                    <a:lstStyle/>
                    <a:p>
                      <a:r>
                        <a:rPr lang="fr-FR" dirty="0" smtClean="0"/>
                        <a:t>2</a:t>
                      </a:r>
                      <a:endParaRPr lang="fr-FR" dirty="0"/>
                    </a:p>
                  </a:txBody>
                  <a:tcPr/>
                </a:tc>
                <a:tc>
                  <a:txBody>
                    <a:bodyPr/>
                    <a:lstStyle/>
                    <a:p>
                      <a:endParaRPr lang="fr-FR" dirty="0"/>
                    </a:p>
                  </a:txBody>
                  <a:tcPr/>
                </a:tc>
                <a:tc>
                  <a:txBody>
                    <a:bodyPr/>
                    <a:lstStyle/>
                    <a:p>
                      <a:r>
                        <a:rPr lang="fr-FR" dirty="0" smtClean="0"/>
                        <a:t>1</a:t>
                      </a:r>
                      <a:endParaRPr lang="fr-FR" dirty="0"/>
                    </a:p>
                  </a:txBody>
                  <a:tcPr/>
                </a:tc>
                <a:tc>
                  <a:txBody>
                    <a:bodyPr/>
                    <a:lstStyle/>
                    <a:p>
                      <a:endParaRPr lang="fr-FR" dirty="0"/>
                    </a:p>
                  </a:txBody>
                  <a:tcPr/>
                </a:tc>
                <a:tc>
                  <a:txBody>
                    <a:bodyPr/>
                    <a:lstStyle/>
                    <a:p>
                      <a:endParaRPr lang="fr-FR"/>
                    </a:p>
                  </a:txBody>
                  <a:tcPr/>
                </a:tc>
                <a:tc>
                  <a:txBody>
                    <a:bodyPr/>
                    <a:lstStyle/>
                    <a:p>
                      <a:r>
                        <a:rPr lang="fr-FR" dirty="0" smtClean="0"/>
                        <a:t>1</a:t>
                      </a:r>
                      <a:endParaRPr lang="fr-FR" dirty="0"/>
                    </a:p>
                  </a:txBody>
                  <a:tcPr/>
                </a:tc>
              </a:tr>
              <a:tr h="370840">
                <a:tc>
                  <a:txBody>
                    <a:bodyPr/>
                    <a:lstStyle/>
                    <a:p>
                      <a:r>
                        <a:rPr lang="fr-FR" b="1" dirty="0" smtClean="0"/>
                        <a:t>Ham</a:t>
                      </a:r>
                      <a:endParaRPr lang="fr-FR" b="1" dirty="0"/>
                    </a:p>
                  </a:txBody>
                  <a:tcPr/>
                </a:tc>
                <a:tc>
                  <a:txBody>
                    <a:bodyPr/>
                    <a:lstStyle/>
                    <a:p>
                      <a:endParaRPr lang="fr-FR"/>
                    </a:p>
                  </a:txBody>
                  <a:tcPr/>
                </a:tc>
                <a:tc>
                  <a:txBody>
                    <a:bodyPr/>
                    <a:lstStyle/>
                    <a:p>
                      <a:r>
                        <a:rPr lang="fr-FR" dirty="0" smtClean="0"/>
                        <a:t>4</a:t>
                      </a:r>
                      <a:endParaRPr lang="fr-FR" dirty="0"/>
                    </a:p>
                  </a:txBody>
                  <a:tcPr/>
                </a:tc>
                <a:tc>
                  <a:txBody>
                    <a:bodyPr/>
                    <a:lstStyle/>
                    <a:p>
                      <a:endParaRPr lang="fr-FR"/>
                    </a:p>
                  </a:txBody>
                  <a:tcPr/>
                </a:tc>
                <a:tc>
                  <a:txBody>
                    <a:bodyPr/>
                    <a:lstStyle/>
                    <a:p>
                      <a:r>
                        <a:rPr lang="fr-FR" dirty="0" smtClean="0"/>
                        <a:t>1</a:t>
                      </a:r>
                      <a:endParaRPr lang="fr-FR" dirty="0"/>
                    </a:p>
                  </a:txBody>
                  <a:tcPr/>
                </a:tc>
                <a:tc>
                  <a:txBody>
                    <a:bodyPr/>
                    <a:lstStyle/>
                    <a:p>
                      <a:endParaRPr lang="fr-FR"/>
                    </a:p>
                  </a:txBody>
                  <a:tcPr/>
                </a:tc>
                <a:tc>
                  <a:txBody>
                    <a:bodyPr/>
                    <a:lstStyle/>
                    <a:p>
                      <a:r>
                        <a:rPr lang="fr-FR" dirty="0" smtClean="0"/>
                        <a:t>1</a:t>
                      </a:r>
                      <a:endParaRPr lang="fr-FR" dirty="0"/>
                    </a:p>
                  </a:txBody>
                  <a:tcPr/>
                </a:tc>
              </a:tr>
              <a:tr h="370840">
                <a:tc>
                  <a:txBody>
                    <a:bodyPr/>
                    <a:lstStyle/>
                    <a:p>
                      <a:r>
                        <a:rPr lang="fr-FR" b="1" dirty="0" smtClean="0"/>
                        <a:t>Ham</a:t>
                      </a:r>
                      <a:endParaRPr lang="fr-FR" b="1" dirty="0"/>
                    </a:p>
                  </a:txBody>
                  <a:tcPr/>
                </a:tc>
                <a:tc>
                  <a:txBody>
                    <a:bodyPr/>
                    <a:lstStyle/>
                    <a:p>
                      <a:endParaRPr lang="fr-FR"/>
                    </a:p>
                  </a:txBody>
                  <a:tcPr/>
                </a:tc>
                <a:tc>
                  <a:txBody>
                    <a:bodyPr/>
                    <a:lstStyle/>
                    <a:p>
                      <a:r>
                        <a:rPr lang="fr-FR" dirty="0" smtClean="0"/>
                        <a:t>3</a:t>
                      </a:r>
                      <a:endParaRPr lang="fr-FR" dirty="0"/>
                    </a:p>
                  </a:txBody>
                  <a:tcPr/>
                </a:tc>
                <a:tc>
                  <a:txBody>
                    <a:bodyPr/>
                    <a:lstStyle/>
                    <a:p>
                      <a:r>
                        <a:rPr lang="fr-FR" dirty="0" smtClean="0"/>
                        <a:t>1</a:t>
                      </a:r>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tr>
              <a:tr h="370840">
                <a:tc>
                  <a:txBody>
                    <a:bodyPr/>
                    <a:lstStyle/>
                    <a:p>
                      <a:r>
                        <a:rPr lang="fr-FR" b="1" dirty="0" smtClean="0"/>
                        <a:t>Spam</a:t>
                      </a:r>
                      <a:endParaRPr lang="fr-FR" b="1" dirty="0"/>
                    </a:p>
                  </a:txBody>
                  <a:tcPr/>
                </a:tc>
                <a:tc>
                  <a:txBody>
                    <a:bodyPr/>
                    <a:lstStyle/>
                    <a:p>
                      <a:r>
                        <a:rPr lang="fr-FR" dirty="0" smtClean="0"/>
                        <a:t>1</a:t>
                      </a:r>
                      <a:endParaRPr lang="fr-FR" dirty="0"/>
                    </a:p>
                  </a:txBody>
                  <a:tcPr/>
                </a:tc>
                <a:tc>
                  <a:txBody>
                    <a:bodyPr/>
                    <a:lstStyle/>
                    <a:p>
                      <a:endParaRPr lang="fr-FR"/>
                    </a:p>
                  </a:txBody>
                  <a:tcPr/>
                </a:tc>
                <a:tc>
                  <a:txBody>
                    <a:bodyPr/>
                    <a:lstStyle/>
                    <a:p>
                      <a:endParaRPr lang="fr-FR" dirty="0"/>
                    </a:p>
                  </a:txBody>
                  <a:tcPr/>
                </a:tc>
                <a:tc>
                  <a:txBody>
                    <a:bodyPr/>
                    <a:lstStyle/>
                    <a:p>
                      <a:r>
                        <a:rPr lang="fr-FR" dirty="0" smtClean="0"/>
                        <a:t>2</a:t>
                      </a:r>
                      <a:endParaRPr lang="fr-FR" dirty="0"/>
                    </a:p>
                  </a:txBody>
                  <a:tcPr/>
                </a:tc>
                <a:tc>
                  <a:txBody>
                    <a:bodyPr/>
                    <a:lstStyle/>
                    <a:p>
                      <a:endParaRPr lang="fr-FR"/>
                    </a:p>
                  </a:txBody>
                  <a:tcPr/>
                </a:tc>
                <a:tc>
                  <a:txBody>
                    <a:bodyPr/>
                    <a:lstStyle/>
                    <a:p>
                      <a:endParaRPr lang="fr-FR" dirty="0"/>
                    </a:p>
                  </a:txBody>
                  <a:tcPr/>
                </a:tc>
              </a:tr>
              <a:tr h="370840">
                <a:tc>
                  <a:txBody>
                    <a:bodyPr/>
                    <a:lstStyle/>
                    <a:p>
                      <a:r>
                        <a:rPr lang="fr-FR" b="1" dirty="0" smtClean="0"/>
                        <a:t>Ham</a:t>
                      </a:r>
                      <a:endParaRPr lang="fr-FR" b="1" dirty="0"/>
                    </a:p>
                  </a:txBody>
                  <a:tcPr/>
                </a:tc>
                <a:tc>
                  <a:txBody>
                    <a:bodyPr/>
                    <a:lstStyle/>
                    <a:p>
                      <a:endParaRPr lang="fr-FR" dirty="0"/>
                    </a:p>
                  </a:txBody>
                  <a:tcPr/>
                </a:tc>
                <a:tc>
                  <a:txBody>
                    <a:bodyPr/>
                    <a:lstStyle/>
                    <a:p>
                      <a:r>
                        <a:rPr lang="fr-FR" dirty="0" smtClean="0"/>
                        <a:t>1</a:t>
                      </a:r>
                      <a:endParaRPr lang="fr-FR" dirty="0"/>
                    </a:p>
                  </a:txBody>
                  <a:tcPr/>
                </a:tc>
                <a:tc>
                  <a:txBody>
                    <a:bodyPr/>
                    <a:lstStyle/>
                    <a:p>
                      <a:r>
                        <a:rPr lang="fr-FR" dirty="0" smtClean="0"/>
                        <a:t>2</a:t>
                      </a:r>
                      <a:endParaRPr lang="fr-FR" dirty="0"/>
                    </a:p>
                  </a:txBody>
                  <a:tcPr/>
                </a:tc>
                <a:tc>
                  <a:txBody>
                    <a:bodyPr/>
                    <a:lstStyle/>
                    <a:p>
                      <a:endParaRPr lang="fr-FR" dirty="0"/>
                    </a:p>
                  </a:txBody>
                  <a:tcPr/>
                </a:tc>
                <a:tc>
                  <a:txBody>
                    <a:bodyPr/>
                    <a:lstStyle/>
                    <a:p>
                      <a:endParaRPr lang="fr-FR" dirty="0"/>
                    </a:p>
                  </a:txBody>
                  <a:tcPr/>
                </a:tc>
                <a:tc>
                  <a:txBody>
                    <a:bodyPr/>
                    <a:lstStyle/>
                    <a:p>
                      <a:r>
                        <a:rPr lang="fr-FR" dirty="0" smtClean="0"/>
                        <a:t>1</a:t>
                      </a:r>
                      <a:endParaRPr lang="fr-FR" dirty="0"/>
                    </a:p>
                  </a:txBody>
                  <a:tcPr/>
                </a:tc>
              </a:tr>
              <a:tr h="370840">
                <a:tc>
                  <a:txBody>
                    <a:bodyPr/>
                    <a:lstStyle/>
                    <a:p>
                      <a:r>
                        <a:rPr lang="fr-FR" b="1" dirty="0" smtClean="0"/>
                        <a:t>…</a:t>
                      </a:r>
                      <a:endParaRPr lang="fr-FR" b="1"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r h="370840">
                <a:tc>
                  <a:txBody>
                    <a:bodyPr/>
                    <a:lstStyle/>
                    <a:p>
                      <a:r>
                        <a:rPr lang="fr-FR" b="1" dirty="0" smtClean="0"/>
                        <a:t>Spam</a:t>
                      </a:r>
                      <a:endParaRPr lang="fr-FR" b="1"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r>
                        <a:rPr lang="fr-FR" dirty="0" smtClean="0"/>
                        <a:t>1</a:t>
                      </a:r>
                      <a:endParaRPr lang="fr-FR" dirty="0"/>
                    </a:p>
                  </a:txBody>
                  <a:tcPr/>
                </a:tc>
              </a:tr>
            </a:tbl>
          </a:graphicData>
        </a:graphic>
      </p:graphicFrame>
    </p:spTree>
    <p:extLst>
      <p:ext uri="{BB962C8B-B14F-4D97-AF65-F5344CB8AC3E}">
        <p14:creationId xmlns:p14="http://schemas.microsoft.com/office/powerpoint/2010/main" val="2262435281"/>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3250121"/>
          </a:xfrm>
        </p:spPr>
        <p:txBody>
          <a:bodyPr/>
          <a:lstStyle/>
          <a:p>
            <a:pPr marL="0" indent="0">
              <a:buNone/>
            </a:pPr>
            <a:r>
              <a:rPr lang="fr-FR" dirty="0" smtClean="0"/>
              <a:t>Coup de poignard</a:t>
            </a:r>
          </a:p>
          <a:p>
            <a:pPr marL="342900" lvl="1" indent="0">
              <a:buNone/>
            </a:pPr>
            <a:r>
              <a:rPr lang="fr-FR" dirty="0" smtClean="0">
                <a:latin typeface="+mj-lt"/>
              </a:rPr>
              <a:t>Pas de modules pour la </a:t>
            </a:r>
            <a:r>
              <a:rPr lang="fr-FR" b="1" dirty="0" smtClean="0">
                <a:latin typeface="+mj-lt"/>
              </a:rPr>
              <a:t>Normalisation</a:t>
            </a:r>
            <a:r>
              <a:rPr lang="fr-FR" dirty="0" smtClean="0">
                <a:latin typeface="+mj-lt"/>
              </a:rPr>
              <a:t> du texte</a:t>
            </a:r>
          </a:p>
          <a:p>
            <a:pPr marL="342900" lvl="1" indent="0">
              <a:buNone/>
            </a:pPr>
            <a:r>
              <a:rPr lang="fr-FR" dirty="0" smtClean="0">
                <a:latin typeface="+mj-lt"/>
              </a:rPr>
              <a:t>A faire en amont : </a:t>
            </a:r>
            <a:r>
              <a:rPr lang="fr-FR" dirty="0" err="1" smtClean="0">
                <a:latin typeface="+mj-lt"/>
              </a:rPr>
              <a:t>HDInsight</a:t>
            </a:r>
            <a:r>
              <a:rPr lang="fr-FR" dirty="0" smtClean="0">
                <a:latin typeface="+mj-lt"/>
              </a:rPr>
              <a:t> / </a:t>
            </a:r>
            <a:r>
              <a:rPr lang="fr-FR" dirty="0" err="1" smtClean="0">
                <a:latin typeface="+mj-lt"/>
              </a:rPr>
              <a:t>Pig</a:t>
            </a:r>
            <a:endParaRPr lang="fr-FR" dirty="0" smtClean="0">
              <a:latin typeface="+mj-lt"/>
            </a:endParaRPr>
          </a:p>
          <a:p>
            <a:pPr lvl="1"/>
            <a:endParaRPr lang="fr-FR" dirty="0" smtClean="0">
              <a:latin typeface="+mj-lt"/>
            </a:endParaRPr>
          </a:p>
          <a:p>
            <a:pPr marL="0" indent="0">
              <a:buNone/>
            </a:pPr>
            <a:r>
              <a:rPr lang="fr-FR" dirty="0" smtClean="0"/>
              <a:t>Coup de pouce</a:t>
            </a:r>
          </a:p>
          <a:p>
            <a:pPr marL="342900" lvl="1" indent="0">
              <a:buNone/>
            </a:pPr>
            <a:r>
              <a:rPr lang="fr-FR" b="1" dirty="0" err="1" smtClean="0">
                <a:latin typeface="+mj-lt"/>
              </a:rPr>
              <a:t>Vowpal</a:t>
            </a:r>
            <a:r>
              <a:rPr lang="fr-FR" b="1" dirty="0" smtClean="0">
                <a:latin typeface="+mj-lt"/>
              </a:rPr>
              <a:t> </a:t>
            </a:r>
            <a:r>
              <a:rPr lang="fr-FR" b="1" dirty="0" err="1" smtClean="0">
                <a:latin typeface="+mj-lt"/>
              </a:rPr>
              <a:t>Wabbit</a:t>
            </a:r>
            <a:r>
              <a:rPr lang="fr-FR" b="1" dirty="0" smtClean="0">
                <a:latin typeface="+mj-lt"/>
              </a:rPr>
              <a:t> </a:t>
            </a:r>
            <a:r>
              <a:rPr lang="fr-FR" dirty="0" smtClean="0">
                <a:latin typeface="+mj-lt"/>
              </a:rPr>
              <a:t>: Algorithme de </a:t>
            </a:r>
            <a:r>
              <a:rPr lang="fr-FR" dirty="0" err="1" smtClean="0">
                <a:latin typeface="+mj-lt"/>
              </a:rPr>
              <a:t>hashing</a:t>
            </a:r>
            <a:r>
              <a:rPr lang="fr-FR" dirty="0" smtClean="0">
                <a:latin typeface="+mj-lt"/>
              </a:rPr>
              <a:t> intelligent pour la sélection des attributs (mieux que Top N)</a:t>
            </a:r>
            <a:endParaRPr lang="fr-FR" dirty="0">
              <a:latin typeface="+mj-lt"/>
            </a:endParaRPr>
          </a:p>
        </p:txBody>
      </p:sp>
      <p:sp>
        <p:nvSpPr>
          <p:cNvPr id="3" name="Title 2"/>
          <p:cNvSpPr>
            <a:spLocks noGrp="1"/>
          </p:cNvSpPr>
          <p:nvPr>
            <p:ph type="title"/>
          </p:nvPr>
        </p:nvSpPr>
        <p:spPr/>
        <p:txBody>
          <a:bodyPr/>
          <a:lstStyle/>
          <a:p>
            <a:r>
              <a:rPr lang="fr-FR" dirty="0" smtClean="0"/>
              <a:t>Implémentation Azure ML</a:t>
            </a:r>
            <a:endParaRPr lang="fr-F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5869" y="4217342"/>
            <a:ext cx="6956179" cy="2160240"/>
          </a:xfrm>
          <a:prstGeom prst="rect">
            <a:avLst/>
          </a:prstGeom>
          <a:ln>
            <a:solidFill>
              <a:schemeClr val="bg2"/>
            </a:solidFill>
          </a:ln>
        </p:spPr>
      </p:pic>
    </p:spTree>
    <p:extLst>
      <p:ext uri="{BB962C8B-B14F-4D97-AF65-F5344CB8AC3E}">
        <p14:creationId xmlns:p14="http://schemas.microsoft.com/office/powerpoint/2010/main" val="3081051051"/>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2862322"/>
          </a:xfrm>
        </p:spPr>
        <p:txBody>
          <a:bodyPr/>
          <a:lstStyle/>
          <a:p>
            <a:pPr marL="0" indent="0">
              <a:buNone/>
            </a:pPr>
            <a:r>
              <a:rPr lang="fr-FR" sz="3200" dirty="0" smtClean="0"/>
              <a:t>1 – Normalisation du texte avec </a:t>
            </a:r>
            <a:r>
              <a:rPr lang="fr-FR" sz="3200" dirty="0" err="1" smtClean="0"/>
              <a:t>HDInsight</a:t>
            </a:r>
            <a:endParaRPr lang="fr-FR" sz="3200" dirty="0" smtClean="0"/>
          </a:p>
          <a:p>
            <a:pPr marL="0" indent="0">
              <a:buNone/>
            </a:pPr>
            <a:r>
              <a:rPr lang="fr-FR" sz="3200" dirty="0" smtClean="0"/>
              <a:t>2 – </a:t>
            </a:r>
            <a:r>
              <a:rPr lang="fr-FR" sz="3200" dirty="0"/>
              <a:t>Conception/entrainement du modèle avec Studio Azure </a:t>
            </a:r>
            <a:r>
              <a:rPr lang="fr-FR" sz="3200" dirty="0" smtClean="0"/>
              <a:t>ML</a:t>
            </a:r>
          </a:p>
          <a:p>
            <a:pPr marL="0" indent="0">
              <a:buNone/>
            </a:pPr>
            <a:r>
              <a:rPr lang="fr-FR" sz="3200" dirty="0" smtClean="0"/>
              <a:t>3 </a:t>
            </a:r>
            <a:r>
              <a:rPr lang="fr-FR" sz="3200" dirty="0"/>
              <a:t>– Opérationnalisation avec le déploiement de </a:t>
            </a:r>
            <a:r>
              <a:rPr lang="fr-FR" sz="3200" dirty="0" smtClean="0"/>
              <a:t>l’API</a:t>
            </a:r>
          </a:p>
          <a:p>
            <a:pPr marL="0" indent="0">
              <a:buNone/>
            </a:pPr>
            <a:r>
              <a:rPr lang="fr-FR" sz="3200" dirty="0" smtClean="0"/>
              <a:t>4 – Consommation </a:t>
            </a:r>
            <a:r>
              <a:rPr lang="fr-FR" sz="3200" dirty="0"/>
              <a:t>de l’API dans Excel avec Power </a:t>
            </a:r>
            <a:r>
              <a:rPr lang="fr-FR" sz="3200" dirty="0" err="1"/>
              <a:t>Query</a:t>
            </a:r>
            <a:endParaRPr lang="fr-FR" sz="3200" dirty="0"/>
          </a:p>
          <a:p>
            <a:pPr marL="0" indent="0">
              <a:buNone/>
            </a:pPr>
            <a:endParaRPr lang="fr-FR" sz="3200" dirty="0"/>
          </a:p>
        </p:txBody>
      </p:sp>
      <p:sp>
        <p:nvSpPr>
          <p:cNvPr id="3" name="Title 2"/>
          <p:cNvSpPr>
            <a:spLocks noGrp="1"/>
          </p:cNvSpPr>
          <p:nvPr>
            <p:ph type="title"/>
          </p:nvPr>
        </p:nvSpPr>
        <p:spPr/>
        <p:txBody>
          <a:bodyPr/>
          <a:lstStyle/>
          <a:p>
            <a:r>
              <a:rPr lang="fr-FR" dirty="0" smtClean="0"/>
              <a:t>Démos</a:t>
            </a:r>
            <a:endParaRPr lang="fr-FR" dirty="0"/>
          </a:p>
        </p:txBody>
      </p:sp>
    </p:spTree>
    <p:extLst>
      <p:ext uri="{BB962C8B-B14F-4D97-AF65-F5344CB8AC3E}">
        <p14:creationId xmlns:p14="http://schemas.microsoft.com/office/powerpoint/2010/main" val="529728247"/>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333768"/>
          </a:xfrm>
        </p:spPr>
        <p:txBody>
          <a:bodyPr numCol="1"/>
          <a:lstStyle/>
          <a:p>
            <a:r>
              <a:rPr lang="fr-FR" sz="3200" dirty="0" smtClean="0"/>
              <a:t>Approfondir</a:t>
            </a:r>
          </a:p>
          <a:p>
            <a:pPr lvl="1"/>
            <a:r>
              <a:rPr lang="fr-FR" sz="2000" dirty="0" smtClean="0"/>
              <a:t>Ajouter du volume, adapter le traitement pour le français</a:t>
            </a:r>
          </a:p>
          <a:p>
            <a:pPr lvl="1"/>
            <a:r>
              <a:rPr lang="fr-FR" sz="2000" dirty="0" smtClean="0"/>
              <a:t>Ajouter des attributs (exploiter l’entête!)</a:t>
            </a:r>
          </a:p>
          <a:p>
            <a:pPr lvl="1"/>
            <a:r>
              <a:rPr lang="fr-FR" sz="2000" dirty="0" smtClean="0"/>
              <a:t>Optimiser les paramètres des algorithmes</a:t>
            </a:r>
          </a:p>
          <a:p>
            <a:pPr lvl="1"/>
            <a:r>
              <a:rPr lang="fr-FR" sz="2000" dirty="0"/>
              <a:t>Online Machine </a:t>
            </a:r>
            <a:r>
              <a:rPr lang="fr-FR" sz="2000" dirty="0" smtClean="0"/>
              <a:t>Learning</a:t>
            </a:r>
          </a:p>
          <a:p>
            <a:pPr lvl="1"/>
            <a:r>
              <a:rPr lang="fr-FR" sz="2000" dirty="0" smtClean="0"/>
              <a:t>…</a:t>
            </a:r>
            <a:endParaRPr lang="fr-FR" sz="2000" dirty="0"/>
          </a:p>
          <a:p>
            <a:pPr lvl="1"/>
            <a:endParaRPr lang="fr-FR" sz="2000" dirty="0"/>
          </a:p>
          <a:p>
            <a:r>
              <a:rPr lang="fr-FR" sz="3200" dirty="0" smtClean="0"/>
              <a:t>Apprendre</a:t>
            </a:r>
          </a:p>
          <a:p>
            <a:pPr lvl="1"/>
            <a:r>
              <a:rPr lang="fr-FR" sz="1800" dirty="0" smtClean="0">
                <a:hlinkClick r:id="rId2"/>
              </a:rPr>
              <a:t>Documentation Azure ML</a:t>
            </a:r>
            <a:r>
              <a:rPr lang="fr-FR" sz="1800" dirty="0" smtClean="0"/>
              <a:t>, et les </a:t>
            </a:r>
            <a:r>
              <a:rPr lang="fr-FR" sz="1800" dirty="0" err="1" smtClean="0"/>
              <a:t>samples</a:t>
            </a:r>
            <a:r>
              <a:rPr lang="fr-FR" sz="1800" dirty="0" smtClean="0"/>
              <a:t> Azure ML disponibles directement dans le studio</a:t>
            </a:r>
          </a:p>
          <a:p>
            <a:pPr lvl="1"/>
            <a:r>
              <a:rPr lang="fr-FR" sz="1800" dirty="0" smtClean="0"/>
              <a:t>Source </a:t>
            </a:r>
            <a:r>
              <a:rPr lang="fr-FR" sz="1800" dirty="0" err="1" smtClean="0"/>
              <a:t>SpamAssassin</a:t>
            </a:r>
            <a:r>
              <a:rPr lang="fr-FR" sz="1800" dirty="0"/>
              <a:t> : </a:t>
            </a:r>
            <a:r>
              <a:rPr lang="fr-FR" sz="1800" dirty="0">
                <a:hlinkClick r:id="rId3"/>
              </a:rPr>
              <a:t>http://spamassassin.apache.org/publiccorpus</a:t>
            </a:r>
            <a:r>
              <a:rPr lang="fr-FR" sz="1800" dirty="0" smtClean="0">
                <a:hlinkClick r:id="rId3"/>
              </a:rPr>
              <a:t>/</a:t>
            </a:r>
            <a:r>
              <a:rPr lang="fr-FR" sz="1800" dirty="0" smtClean="0"/>
              <a:t> </a:t>
            </a:r>
          </a:p>
          <a:p>
            <a:pPr lvl="1"/>
            <a:r>
              <a:rPr lang="fr-FR" sz="1800" dirty="0" smtClean="0"/>
              <a:t>Coursera : </a:t>
            </a:r>
            <a:r>
              <a:rPr lang="fr-FR" sz="1800" dirty="0" smtClean="0">
                <a:hlinkClick r:id="rId4"/>
              </a:rPr>
              <a:t>Machine Learning</a:t>
            </a:r>
            <a:r>
              <a:rPr lang="fr-FR" sz="1800" dirty="0" smtClean="0"/>
              <a:t> par </a:t>
            </a:r>
            <a:r>
              <a:rPr lang="fr-FR" sz="1800" b="1" dirty="0" smtClean="0"/>
              <a:t>Andrew </a:t>
            </a:r>
            <a:r>
              <a:rPr lang="fr-FR" sz="1800" b="1" dirty="0" err="1" smtClean="0"/>
              <a:t>Ng</a:t>
            </a:r>
            <a:r>
              <a:rPr lang="fr-FR" sz="1800" b="1" dirty="0"/>
              <a:t> </a:t>
            </a:r>
            <a:r>
              <a:rPr lang="fr-FR" sz="1800" dirty="0" smtClean="0"/>
              <a:t>(ex 6 – spam </a:t>
            </a:r>
            <a:r>
              <a:rPr lang="fr-FR" sz="1800" dirty="0" err="1" smtClean="0"/>
              <a:t>detection</a:t>
            </a:r>
            <a:r>
              <a:rPr lang="fr-FR" sz="1800" dirty="0" smtClean="0"/>
              <a:t> </a:t>
            </a:r>
            <a:r>
              <a:rPr lang="fr-FR" sz="1800" dirty="0" err="1" smtClean="0"/>
              <a:t>with</a:t>
            </a:r>
            <a:r>
              <a:rPr lang="fr-FR" sz="1800" dirty="0" smtClean="0"/>
              <a:t> SVM)</a:t>
            </a:r>
          </a:p>
          <a:p>
            <a:pPr lvl="1"/>
            <a:r>
              <a:rPr lang="fr-FR" sz="1800" dirty="0" smtClean="0"/>
              <a:t>Coursera : </a:t>
            </a:r>
            <a:r>
              <a:rPr lang="fr-FR" sz="1800" dirty="0" err="1" smtClean="0">
                <a:hlinkClick r:id="rId4"/>
              </a:rPr>
              <a:t>Reproducible</a:t>
            </a:r>
            <a:r>
              <a:rPr lang="fr-FR" sz="1800" dirty="0" smtClean="0">
                <a:hlinkClick r:id="rId4"/>
              </a:rPr>
              <a:t> </a:t>
            </a:r>
            <a:r>
              <a:rPr lang="fr-FR" sz="1800" dirty="0" err="1" smtClean="0">
                <a:hlinkClick r:id="rId4"/>
              </a:rPr>
              <a:t>Research</a:t>
            </a:r>
            <a:r>
              <a:rPr lang="fr-FR" sz="1800" dirty="0" smtClean="0"/>
              <a:t> par </a:t>
            </a:r>
            <a:r>
              <a:rPr lang="fr-FR" sz="1800" b="1" dirty="0" smtClean="0"/>
              <a:t>Roger D. Peng </a:t>
            </a:r>
            <a:r>
              <a:rPr lang="fr-FR" sz="1800" dirty="0" smtClean="0"/>
              <a:t>(</a:t>
            </a:r>
            <a:r>
              <a:rPr lang="fr-FR" sz="1800" dirty="0" err="1" smtClean="0"/>
              <a:t>Week</a:t>
            </a:r>
            <a:r>
              <a:rPr lang="fr-FR" sz="1800" dirty="0" smtClean="0"/>
              <a:t> 1 – Structure of a Data </a:t>
            </a:r>
            <a:r>
              <a:rPr lang="fr-FR" sz="1800" dirty="0" err="1" smtClean="0"/>
              <a:t>Analysis</a:t>
            </a:r>
            <a:r>
              <a:rPr lang="fr-FR" sz="1800" dirty="0" smtClean="0"/>
              <a:t>)</a:t>
            </a:r>
          </a:p>
          <a:p>
            <a:pPr lvl="1"/>
            <a:r>
              <a:rPr lang="en-US" sz="1800" dirty="0"/>
              <a:t>Classifying Emails as Spam or Ham using </a:t>
            </a:r>
            <a:r>
              <a:rPr lang="en-US" sz="1800" dirty="0" err="1" smtClean="0"/>
              <a:t>RTextTools</a:t>
            </a:r>
            <a:r>
              <a:rPr lang="en-US" sz="1800" dirty="0" smtClean="0"/>
              <a:t>, </a:t>
            </a:r>
            <a:r>
              <a:rPr lang="en-US" sz="1800" b="1" dirty="0" smtClean="0"/>
              <a:t>Dennis Lee </a:t>
            </a:r>
            <a:r>
              <a:rPr lang="en-US" sz="1800" dirty="0" smtClean="0"/>
              <a:t>(</a:t>
            </a:r>
            <a:r>
              <a:rPr lang="en-US" sz="1800" dirty="0" smtClean="0">
                <a:hlinkClick r:id="rId5"/>
              </a:rPr>
              <a:t>blog</a:t>
            </a:r>
            <a:r>
              <a:rPr lang="en-US" sz="1800" dirty="0" smtClean="0"/>
              <a:t>)</a:t>
            </a:r>
            <a:endParaRPr lang="fr-FR" sz="1800" dirty="0" smtClean="0"/>
          </a:p>
          <a:p>
            <a:pPr lvl="1"/>
            <a:r>
              <a:rPr lang="en-US" sz="1800" dirty="0"/>
              <a:t>Pig as Duct Tape, Part Three: TF-IDF Topics with Cassandra, Python Streaming and </a:t>
            </a:r>
            <a:r>
              <a:rPr lang="en-US" sz="1800" dirty="0" smtClean="0"/>
              <a:t>Flask (</a:t>
            </a:r>
            <a:r>
              <a:rPr lang="en-US" sz="1800" dirty="0" err="1" smtClean="0">
                <a:hlinkClick r:id="rId6"/>
              </a:rPr>
              <a:t>Hortonworks</a:t>
            </a:r>
            <a:r>
              <a:rPr lang="en-US" sz="1800" dirty="0" smtClean="0"/>
              <a:t>)</a:t>
            </a:r>
            <a:endParaRPr lang="fr-FR" sz="1800" dirty="0" smtClean="0"/>
          </a:p>
          <a:p>
            <a:pPr lvl="1"/>
            <a:r>
              <a:rPr lang="en-US" sz="1800" dirty="0" err="1"/>
              <a:t>AzureML</a:t>
            </a:r>
            <a:r>
              <a:rPr lang="en-US" sz="1800" dirty="0"/>
              <a:t> Web Service Scoring with Excel and Power </a:t>
            </a:r>
            <a:r>
              <a:rPr lang="en-US" sz="1800" dirty="0" smtClean="0"/>
              <a:t>Query, </a:t>
            </a:r>
            <a:r>
              <a:rPr lang="en-US" sz="1800" b="1" dirty="0" err="1" smtClean="0"/>
              <a:t>Rui</a:t>
            </a:r>
            <a:r>
              <a:rPr lang="en-US" sz="1800" b="1" dirty="0" smtClean="0"/>
              <a:t> </a:t>
            </a:r>
            <a:r>
              <a:rPr lang="en-US" sz="1800" b="1" dirty="0" err="1" smtClean="0"/>
              <a:t>Quintino</a:t>
            </a:r>
            <a:r>
              <a:rPr lang="en-US" sz="1800" b="1" dirty="0" smtClean="0"/>
              <a:t> </a:t>
            </a:r>
            <a:r>
              <a:rPr lang="en-US" sz="1800" dirty="0" smtClean="0"/>
              <a:t>(</a:t>
            </a:r>
            <a:r>
              <a:rPr lang="en-US" sz="1800" dirty="0" smtClean="0">
                <a:hlinkClick r:id="rId7"/>
              </a:rPr>
              <a:t>blog</a:t>
            </a:r>
            <a:r>
              <a:rPr lang="en-US" sz="1800" dirty="0" smtClean="0"/>
              <a:t>)</a:t>
            </a:r>
            <a:endParaRPr lang="fr-FR" sz="1800" dirty="0" smtClean="0"/>
          </a:p>
        </p:txBody>
      </p:sp>
      <p:sp>
        <p:nvSpPr>
          <p:cNvPr id="3" name="Title 2"/>
          <p:cNvSpPr>
            <a:spLocks noGrp="1"/>
          </p:cNvSpPr>
          <p:nvPr>
            <p:ph type="title"/>
          </p:nvPr>
        </p:nvSpPr>
        <p:spPr/>
        <p:txBody>
          <a:bodyPr/>
          <a:lstStyle/>
          <a:p>
            <a:r>
              <a:rPr lang="fr-FR" dirty="0" smtClean="0"/>
              <a:t>Aller plus loin</a:t>
            </a:r>
            <a:endParaRPr lang="fr-FR" dirty="0"/>
          </a:p>
        </p:txBody>
      </p:sp>
    </p:spTree>
    <p:extLst>
      <p:ext uri="{BB962C8B-B14F-4D97-AF65-F5344CB8AC3E}">
        <p14:creationId xmlns:p14="http://schemas.microsoft.com/office/powerpoint/2010/main" val="139015322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dirty="0" smtClean="0"/>
              <a:t>Aller plus loin : pratiquer!</a:t>
            </a:r>
            <a:endParaRPr lang="fr-FR" dirty="0"/>
          </a:p>
        </p:txBody>
      </p:sp>
      <p:sp>
        <p:nvSpPr>
          <p:cNvPr id="4" name="Rectangle 3"/>
          <p:cNvSpPr/>
          <p:nvPr/>
        </p:nvSpPr>
        <p:spPr>
          <a:xfrm>
            <a:off x="1507163" y="3263435"/>
            <a:ext cx="184731" cy="307777"/>
          </a:xfrm>
          <a:prstGeom prst="rect">
            <a:avLst/>
          </a:prstGeom>
          <a:ln>
            <a:solidFill>
              <a:schemeClr val="bg1"/>
            </a:solidFill>
          </a:ln>
        </p:spPr>
        <p:txBody>
          <a:bodyPr wrap="none">
            <a:spAutoFit/>
          </a:bodyPr>
          <a:lstStyle/>
          <a:p>
            <a:endParaRPr lang="fr-FR" sz="1400" u="sng" dirty="0">
              <a:solidFill>
                <a:schemeClr val="tx1">
                  <a:lumMod val="50000"/>
                </a:schemeClr>
              </a:solidFill>
            </a:endParaRPr>
          </a:p>
        </p:txBody>
      </p:sp>
      <p:sp>
        <p:nvSpPr>
          <p:cNvPr id="7" name="ZoneTexte 7"/>
          <p:cNvSpPr txBox="1"/>
          <p:nvPr/>
        </p:nvSpPr>
        <p:spPr>
          <a:xfrm>
            <a:off x="1580963" y="2437363"/>
            <a:ext cx="3620022" cy="1674305"/>
          </a:xfrm>
          <a:prstGeom prst="rect">
            <a:avLst/>
          </a:prstGeom>
          <a:noFill/>
          <a:ln>
            <a:solidFill>
              <a:schemeClr val="bg1"/>
            </a:solidFill>
          </a:ln>
        </p:spPr>
        <p:txBody>
          <a:bodyPr wrap="square" rtlCol="0">
            <a:spAutoFit/>
          </a:bodyPr>
          <a:lstStyle/>
          <a:p>
            <a:pPr>
              <a:lnSpc>
                <a:spcPct val="90000"/>
              </a:lnSpc>
              <a:spcBef>
                <a:spcPct val="20000"/>
              </a:spcBef>
              <a:buSzPct val="90000"/>
            </a:pPr>
            <a:r>
              <a:rPr lang="fr-FR" sz="3200" dirty="0">
                <a:solidFill>
                  <a:schemeClr val="bg2">
                    <a:lumMod val="50000"/>
                  </a:schemeClr>
                </a:solidFill>
                <a:latin typeface="+mj-lt"/>
              </a:rPr>
              <a:t>Pour tous</a:t>
            </a:r>
          </a:p>
          <a:p>
            <a:r>
              <a:rPr lang="fr-FR" sz="2400" b="1" dirty="0" smtClean="0">
                <a:solidFill>
                  <a:schemeClr val="tx1">
                    <a:lumMod val="50000"/>
                  </a:schemeClr>
                </a:solidFill>
                <a:latin typeface="Segoe UI Light" panose="020B0502040204020203" pitchFamily="34" charset="0"/>
              </a:rPr>
              <a:t>Un mois d’essai offert</a:t>
            </a:r>
          </a:p>
          <a:p>
            <a:pPr lvl="0"/>
            <a:r>
              <a:rPr lang="fr-FR" sz="1700" b="1" dirty="0">
                <a:solidFill>
                  <a:srgbClr val="505050">
                    <a:lumMod val="50000"/>
                  </a:srgbClr>
                </a:solidFill>
                <a:cs typeface="Segoe UI" panose="020B0502040204020203" pitchFamily="34" charset="0"/>
              </a:rPr>
              <a:t>150€ </a:t>
            </a:r>
            <a:r>
              <a:rPr lang="fr-FR" sz="1700" dirty="0" smtClean="0">
                <a:solidFill>
                  <a:srgbClr val="505050">
                    <a:lumMod val="50000"/>
                  </a:srgbClr>
                </a:solidFill>
                <a:cs typeface="Segoe UI" panose="020B0502040204020203" pitchFamily="34" charset="0"/>
              </a:rPr>
              <a:t>de </a:t>
            </a:r>
            <a:r>
              <a:rPr lang="fr-FR" sz="1700" dirty="0">
                <a:solidFill>
                  <a:srgbClr val="505050">
                    <a:lumMod val="50000"/>
                  </a:srgbClr>
                </a:solidFill>
                <a:cs typeface="Segoe UI" panose="020B0502040204020203" pitchFamily="34" charset="0"/>
              </a:rPr>
              <a:t>ressources offertes</a:t>
            </a:r>
          </a:p>
          <a:p>
            <a:pPr lvl="0"/>
            <a:r>
              <a:rPr lang="fr-FR" sz="1700" dirty="0">
                <a:solidFill>
                  <a:srgbClr val="505050">
                    <a:lumMod val="50000"/>
                  </a:srgbClr>
                </a:solidFill>
                <a:cs typeface="Segoe UI" panose="020B0502040204020203" pitchFamily="34" charset="0"/>
              </a:rPr>
              <a:t>Sans </a:t>
            </a:r>
            <a:r>
              <a:rPr lang="fr-FR" sz="1700" dirty="0" smtClean="0">
                <a:solidFill>
                  <a:srgbClr val="505050">
                    <a:lumMod val="50000"/>
                  </a:srgbClr>
                </a:solidFill>
                <a:cs typeface="Segoe UI" panose="020B0502040204020203" pitchFamily="34" charset="0"/>
              </a:rPr>
              <a:t>engagement</a:t>
            </a:r>
          </a:p>
          <a:p>
            <a:r>
              <a:rPr lang="fr-FR" sz="1600" u="sng" dirty="0">
                <a:solidFill>
                  <a:schemeClr val="tx1">
                    <a:lumMod val="50000"/>
                  </a:schemeClr>
                </a:solidFill>
                <a:hlinkClick r:id="rId2"/>
              </a:rPr>
              <a:t>http://</a:t>
            </a:r>
            <a:r>
              <a:rPr lang="fr-FR" sz="1600" u="sng" dirty="0" smtClean="0">
                <a:solidFill>
                  <a:schemeClr val="tx1">
                    <a:lumMod val="50000"/>
                  </a:schemeClr>
                </a:solidFill>
                <a:hlinkClick r:id="rId2"/>
              </a:rPr>
              <a:t>azure.com</a:t>
            </a:r>
            <a:endParaRPr lang="fr-FR" sz="1600" u="sng" dirty="0">
              <a:solidFill>
                <a:schemeClr val="tx1">
                  <a:lumMod val="50000"/>
                </a:schemeClr>
              </a:solidFill>
            </a:endParaRPr>
          </a:p>
        </p:txBody>
      </p:sp>
      <p:sp>
        <p:nvSpPr>
          <p:cNvPr id="10" name="Rectangle 9"/>
          <p:cNvSpPr/>
          <p:nvPr/>
        </p:nvSpPr>
        <p:spPr>
          <a:xfrm>
            <a:off x="9177875" y="2397978"/>
            <a:ext cx="184731" cy="307777"/>
          </a:xfrm>
          <a:prstGeom prst="rect">
            <a:avLst/>
          </a:prstGeom>
          <a:ln>
            <a:solidFill>
              <a:schemeClr val="bg1"/>
            </a:solidFill>
          </a:ln>
        </p:spPr>
        <p:txBody>
          <a:bodyPr wrap="none">
            <a:spAutoFit/>
          </a:bodyPr>
          <a:lstStyle/>
          <a:p>
            <a:endParaRPr lang="fr-FR" sz="1400" dirty="0">
              <a:solidFill>
                <a:schemeClr val="tx1">
                  <a:lumMod val="50000"/>
                </a:schemeClr>
              </a:solidFill>
            </a:endParaRPr>
          </a:p>
        </p:txBody>
      </p:sp>
      <p:sp>
        <p:nvSpPr>
          <p:cNvPr id="11" name="ZoneTexte 69"/>
          <p:cNvSpPr txBox="1"/>
          <p:nvPr/>
        </p:nvSpPr>
        <p:spPr>
          <a:xfrm>
            <a:off x="1580963" y="4338509"/>
            <a:ext cx="3620022" cy="1898981"/>
          </a:xfrm>
          <a:prstGeom prst="rect">
            <a:avLst/>
          </a:prstGeom>
          <a:noFill/>
          <a:ln>
            <a:solidFill>
              <a:schemeClr val="bg1"/>
            </a:solidFill>
          </a:ln>
        </p:spPr>
        <p:txBody>
          <a:bodyPr wrap="square" rtlCol="0">
            <a:spAutoFit/>
          </a:bodyPr>
          <a:lstStyle/>
          <a:p>
            <a:pPr>
              <a:lnSpc>
                <a:spcPct val="90000"/>
              </a:lnSpc>
              <a:spcBef>
                <a:spcPct val="20000"/>
              </a:spcBef>
              <a:buSzPct val="90000"/>
            </a:pPr>
            <a:r>
              <a:rPr lang="fr-FR" sz="3200" dirty="0">
                <a:solidFill>
                  <a:schemeClr val="bg2">
                    <a:lumMod val="50000"/>
                  </a:schemeClr>
                </a:solidFill>
                <a:latin typeface="+mj-lt"/>
              </a:rPr>
              <a:t>Pour </a:t>
            </a:r>
            <a:r>
              <a:rPr lang="fr-FR" sz="3200" dirty="0" smtClean="0">
                <a:solidFill>
                  <a:schemeClr val="bg2">
                    <a:lumMod val="50000"/>
                  </a:schemeClr>
                </a:solidFill>
                <a:latin typeface="+mj-lt"/>
              </a:rPr>
              <a:t>les abonnés </a:t>
            </a:r>
            <a:r>
              <a:rPr lang="fr-FR" sz="2400" b="1" dirty="0" smtClean="0">
                <a:solidFill>
                  <a:schemeClr val="tx1">
                    <a:lumMod val="50000"/>
                  </a:schemeClr>
                </a:solidFill>
                <a:latin typeface="Segoe UI Light" panose="020B0502040204020203" pitchFamily="34" charset="0"/>
              </a:rPr>
              <a:t>MSDN</a:t>
            </a:r>
          </a:p>
          <a:p>
            <a:pPr lvl="0"/>
            <a:r>
              <a:rPr lang="fr-FR" sz="1700" dirty="0">
                <a:solidFill>
                  <a:srgbClr val="505050">
                    <a:lumMod val="50000"/>
                  </a:srgbClr>
                </a:solidFill>
              </a:rPr>
              <a:t>Activez vos bénéfices Azure jusqu’à </a:t>
            </a:r>
            <a:r>
              <a:rPr lang="fr-FR" sz="1700" b="1" dirty="0">
                <a:solidFill>
                  <a:srgbClr val="505050">
                    <a:lumMod val="50000"/>
                  </a:srgbClr>
                </a:solidFill>
              </a:rPr>
              <a:t>115€ </a:t>
            </a:r>
            <a:r>
              <a:rPr lang="fr-FR" sz="1700" dirty="0">
                <a:solidFill>
                  <a:srgbClr val="505050">
                    <a:lumMod val="50000"/>
                  </a:srgbClr>
                </a:solidFill>
              </a:rPr>
              <a:t>de ressources mensuelles offertes</a:t>
            </a:r>
          </a:p>
          <a:p>
            <a:pPr lvl="0"/>
            <a:r>
              <a:rPr lang="fr-FR" sz="1600" dirty="0">
                <a:solidFill>
                  <a:srgbClr val="505050">
                    <a:lumMod val="50000"/>
                  </a:srgbClr>
                </a:solidFill>
                <a:hlinkClick r:id="rId3"/>
              </a:rPr>
              <a:t>http://</a:t>
            </a:r>
            <a:r>
              <a:rPr lang="fr-FR" sz="1600" dirty="0" smtClean="0">
                <a:solidFill>
                  <a:srgbClr val="505050">
                    <a:lumMod val="50000"/>
                  </a:srgbClr>
                </a:solidFill>
                <a:hlinkClick r:id="rId3"/>
              </a:rPr>
              <a:t>aka.ms/azurepourmsdn</a:t>
            </a:r>
            <a:endParaRPr lang="fr-FR" sz="1600" dirty="0">
              <a:solidFill>
                <a:srgbClr val="505050">
                  <a:lumMod val="50000"/>
                </a:srgbClr>
              </a:solidFill>
            </a:endParaRPr>
          </a:p>
        </p:txBody>
      </p:sp>
      <p:sp>
        <p:nvSpPr>
          <p:cNvPr id="12" name="TextBox 11"/>
          <p:cNvSpPr txBox="1"/>
          <p:nvPr/>
        </p:nvSpPr>
        <p:spPr>
          <a:xfrm>
            <a:off x="767019" y="1532500"/>
            <a:ext cx="4084964" cy="904863"/>
          </a:xfrm>
          <a:prstGeom prst="rect">
            <a:avLst/>
          </a:prstGeom>
          <a:noFill/>
        </p:spPr>
        <p:txBody>
          <a:bodyPr wrap="none" lIns="182880" tIns="146304" rIns="182880" bIns="146304" rtlCol="0">
            <a:spAutoFit/>
          </a:bodyPr>
          <a:lstStyle/>
          <a:p>
            <a:pPr>
              <a:lnSpc>
                <a:spcPct val="90000"/>
              </a:lnSpc>
              <a:spcAft>
                <a:spcPts val="600"/>
              </a:spcAft>
            </a:pPr>
            <a:r>
              <a:rPr lang="fr-FR" sz="4400" dirty="0" smtClean="0">
                <a:gradFill>
                  <a:gsLst>
                    <a:gs pos="2917">
                      <a:schemeClr val="tx1"/>
                    </a:gs>
                    <a:gs pos="30000">
                      <a:schemeClr val="tx1"/>
                    </a:gs>
                  </a:gsLst>
                  <a:lin ang="5400000" scaled="0"/>
                </a:gradFill>
                <a:latin typeface="+mj-lt"/>
              </a:rPr>
              <a:t>Microsoft Azure</a:t>
            </a:r>
          </a:p>
        </p:txBody>
      </p:sp>
      <p:sp>
        <p:nvSpPr>
          <p:cNvPr id="13" name="TextBox 12"/>
          <p:cNvSpPr txBox="1"/>
          <p:nvPr/>
        </p:nvSpPr>
        <p:spPr>
          <a:xfrm>
            <a:off x="6578277" y="1532500"/>
            <a:ext cx="4739439" cy="904863"/>
          </a:xfrm>
          <a:prstGeom prst="rect">
            <a:avLst/>
          </a:prstGeom>
          <a:noFill/>
        </p:spPr>
        <p:txBody>
          <a:bodyPr wrap="none" lIns="182880" tIns="146304" rIns="182880" bIns="146304" rtlCol="0">
            <a:spAutoFit/>
          </a:bodyPr>
          <a:lstStyle/>
          <a:p>
            <a:pPr>
              <a:lnSpc>
                <a:spcPct val="90000"/>
              </a:lnSpc>
              <a:spcAft>
                <a:spcPts val="600"/>
              </a:spcAft>
            </a:pPr>
            <a:r>
              <a:rPr lang="fr-FR" sz="4400" dirty="0" smtClean="0">
                <a:gradFill>
                  <a:gsLst>
                    <a:gs pos="2917">
                      <a:schemeClr val="tx1"/>
                    </a:gs>
                    <a:gs pos="30000">
                      <a:schemeClr val="tx1"/>
                    </a:gs>
                  </a:gsLst>
                  <a:lin ang="5400000" scaled="0"/>
                </a:gradFill>
                <a:latin typeface="+mj-lt"/>
              </a:rPr>
              <a:t>Microsoft Power BI</a:t>
            </a:r>
          </a:p>
        </p:txBody>
      </p:sp>
      <p:sp>
        <p:nvSpPr>
          <p:cNvPr id="15" name="ZoneTexte 7"/>
          <p:cNvSpPr txBox="1"/>
          <p:nvPr/>
        </p:nvSpPr>
        <p:spPr>
          <a:xfrm>
            <a:off x="7403279" y="2397978"/>
            <a:ext cx="3620022" cy="2890022"/>
          </a:xfrm>
          <a:prstGeom prst="rect">
            <a:avLst/>
          </a:prstGeom>
          <a:noFill/>
          <a:ln>
            <a:solidFill>
              <a:schemeClr val="bg1"/>
            </a:solidFill>
          </a:ln>
        </p:spPr>
        <p:txBody>
          <a:bodyPr wrap="square" rtlCol="0">
            <a:spAutoFit/>
          </a:bodyPr>
          <a:lstStyle/>
          <a:p>
            <a:pPr>
              <a:lnSpc>
                <a:spcPct val="90000"/>
              </a:lnSpc>
              <a:spcBef>
                <a:spcPct val="20000"/>
              </a:spcBef>
              <a:buSzPct val="90000"/>
            </a:pPr>
            <a:r>
              <a:rPr lang="fr-FR" sz="3200" dirty="0" smtClean="0">
                <a:solidFill>
                  <a:schemeClr val="bg2">
                    <a:lumMod val="50000"/>
                  </a:schemeClr>
                </a:solidFill>
                <a:latin typeface="+mj-lt"/>
              </a:rPr>
              <a:t>A télécharger</a:t>
            </a:r>
            <a:endParaRPr lang="fr-FR" sz="3200" dirty="0">
              <a:solidFill>
                <a:schemeClr val="bg2">
                  <a:lumMod val="50000"/>
                </a:schemeClr>
              </a:solidFill>
              <a:latin typeface="+mj-lt"/>
            </a:endParaRPr>
          </a:p>
          <a:p>
            <a:r>
              <a:rPr lang="fr-FR" sz="2400" b="1" dirty="0" smtClean="0">
                <a:solidFill>
                  <a:schemeClr val="tx1">
                    <a:lumMod val="50000"/>
                  </a:schemeClr>
                </a:solidFill>
                <a:latin typeface="Segoe UI Light" panose="020B0502040204020203" pitchFamily="34" charset="0"/>
              </a:rPr>
              <a:t>En fonction de vos licences</a:t>
            </a:r>
          </a:p>
          <a:p>
            <a:r>
              <a:rPr lang="fr-FR" sz="1700" b="1" dirty="0" smtClean="0">
                <a:solidFill>
                  <a:schemeClr val="tx1">
                    <a:lumMod val="50000"/>
                  </a:schemeClr>
                </a:solidFill>
                <a:latin typeface="Segoe UI Light" panose="020B0502040204020203" pitchFamily="34" charset="0"/>
                <a:cs typeface="Segoe UI" panose="020B0502040204020203" pitchFamily="34" charset="0"/>
              </a:rPr>
              <a:t>Potentiellement déjà inclus!</a:t>
            </a:r>
            <a:endParaRPr lang="fr-FR" sz="1700" dirty="0" smtClean="0">
              <a:solidFill>
                <a:srgbClr val="505050">
                  <a:lumMod val="50000"/>
                </a:srgbClr>
              </a:solidFill>
              <a:cs typeface="Segoe UI" panose="020B0502040204020203" pitchFamily="34" charset="0"/>
            </a:endParaRPr>
          </a:p>
          <a:p>
            <a:r>
              <a:rPr lang="fr-FR" sz="1600" u="sng" dirty="0" smtClean="0">
                <a:solidFill>
                  <a:schemeClr val="tx1">
                    <a:lumMod val="50000"/>
                  </a:schemeClr>
                </a:solidFill>
                <a:hlinkClick r:id="rId4"/>
              </a:rPr>
              <a:t>http</a:t>
            </a:r>
            <a:r>
              <a:rPr lang="fr-FR" sz="1600" u="sng" dirty="0">
                <a:solidFill>
                  <a:schemeClr val="tx1">
                    <a:lumMod val="50000"/>
                  </a:schemeClr>
                </a:solidFill>
                <a:hlinkClick r:id="rId4"/>
              </a:rPr>
              <a:t>://</a:t>
            </a:r>
            <a:r>
              <a:rPr lang="fr-FR" sz="1600" u="sng" dirty="0" smtClean="0">
                <a:solidFill>
                  <a:schemeClr val="tx1">
                    <a:lumMod val="50000"/>
                  </a:schemeClr>
                </a:solidFill>
                <a:hlinkClick r:id="rId4"/>
              </a:rPr>
              <a:t>www.microsoft.com/en-us/powerBI/support/default.aspx</a:t>
            </a:r>
            <a:endParaRPr lang="fr-FR" sz="1600" u="sng" dirty="0" smtClean="0">
              <a:solidFill>
                <a:schemeClr val="tx1">
                  <a:lumMod val="50000"/>
                </a:schemeClr>
              </a:solidFill>
            </a:endParaRPr>
          </a:p>
          <a:p>
            <a:endParaRPr lang="fr-FR" sz="1600" u="sng" dirty="0">
              <a:solidFill>
                <a:schemeClr val="tx1">
                  <a:lumMod val="50000"/>
                </a:schemeClr>
              </a:solidFill>
            </a:endParaRPr>
          </a:p>
          <a:p>
            <a:r>
              <a:rPr lang="fr-FR" sz="1600" dirty="0" smtClean="0">
                <a:solidFill>
                  <a:schemeClr val="tx1">
                    <a:lumMod val="50000"/>
                  </a:schemeClr>
                </a:solidFill>
              </a:rPr>
              <a:t>NB : la </a:t>
            </a:r>
            <a:r>
              <a:rPr lang="fr-FR" sz="1600" dirty="0" err="1" smtClean="0">
                <a:solidFill>
                  <a:schemeClr val="tx1">
                    <a:lumMod val="50000"/>
                  </a:schemeClr>
                </a:solidFill>
              </a:rPr>
              <a:t>Preview</a:t>
            </a:r>
            <a:r>
              <a:rPr lang="fr-FR" sz="1600" dirty="0" smtClean="0">
                <a:solidFill>
                  <a:schemeClr val="tx1">
                    <a:lumMod val="50000"/>
                  </a:schemeClr>
                </a:solidFill>
              </a:rPr>
              <a:t> concerne le nouveau Power BI Dashboard, pas Power </a:t>
            </a:r>
            <a:r>
              <a:rPr lang="fr-FR" sz="1600" dirty="0" err="1" smtClean="0">
                <a:solidFill>
                  <a:schemeClr val="tx1">
                    <a:lumMod val="50000"/>
                  </a:schemeClr>
                </a:solidFill>
              </a:rPr>
              <a:t>Query</a:t>
            </a:r>
            <a:r>
              <a:rPr lang="fr-FR" sz="1600" dirty="0" smtClean="0">
                <a:solidFill>
                  <a:schemeClr val="tx1">
                    <a:lumMod val="50000"/>
                  </a:schemeClr>
                </a:solidFill>
              </a:rPr>
              <a:t> montré ici (</a:t>
            </a:r>
            <a:r>
              <a:rPr lang="fr-FR" sz="1600" dirty="0" err="1" smtClean="0">
                <a:solidFill>
                  <a:schemeClr val="tx1">
                    <a:lumMod val="50000"/>
                  </a:schemeClr>
                </a:solidFill>
              </a:rPr>
              <a:t>add-in</a:t>
            </a:r>
            <a:r>
              <a:rPr lang="fr-FR" sz="1600" dirty="0" smtClean="0">
                <a:solidFill>
                  <a:schemeClr val="tx1">
                    <a:lumMod val="50000"/>
                  </a:schemeClr>
                </a:solidFill>
              </a:rPr>
              <a:t> Excel)</a:t>
            </a:r>
          </a:p>
          <a:p>
            <a:endParaRPr lang="fr-FR" sz="1600" u="sng" dirty="0">
              <a:solidFill>
                <a:schemeClr val="tx1">
                  <a:lumMod val="50000"/>
                </a:schemeClr>
              </a:solidFill>
            </a:endParaRPr>
          </a:p>
        </p:txBody>
      </p:sp>
    </p:spTree>
    <p:extLst>
      <p:ext uri="{BB962C8B-B14F-4D97-AF65-F5344CB8AC3E}">
        <p14:creationId xmlns:p14="http://schemas.microsoft.com/office/powerpoint/2010/main" val="397447230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409030"/>
            <a:ext cx="11887200" cy="3256276"/>
          </a:xfrm>
        </p:spPr>
        <p:txBody>
          <a:bodyPr/>
          <a:lstStyle/>
          <a:p>
            <a:pPr marL="0" indent="0">
              <a:buNone/>
            </a:pPr>
            <a:r>
              <a:rPr lang="fr-FR" b="1" dirty="0" smtClean="0"/>
              <a:t>GUSS</a:t>
            </a:r>
          </a:p>
          <a:p>
            <a:pPr marL="0" indent="0">
              <a:buNone/>
            </a:pPr>
            <a:r>
              <a:rPr lang="fr-FR" dirty="0" smtClean="0"/>
              <a:t>Groupe des Utilisateurs</a:t>
            </a:r>
          </a:p>
          <a:p>
            <a:pPr marL="457200" lvl="2" indent="0">
              <a:buNone/>
            </a:pPr>
            <a:r>
              <a:rPr lang="fr-FR" dirty="0" smtClean="0"/>
              <a:t>1000+ membres</a:t>
            </a:r>
            <a:endParaRPr lang="fr-FR" dirty="0"/>
          </a:p>
          <a:p>
            <a:pPr marL="457200" lvl="2" indent="0">
              <a:buNone/>
            </a:pPr>
            <a:r>
              <a:rPr lang="fr-FR" dirty="0" smtClean="0"/>
              <a:t>Nombreux événements</a:t>
            </a:r>
          </a:p>
          <a:p>
            <a:pPr marL="685800" lvl="3" indent="0">
              <a:buNone/>
            </a:pPr>
            <a:r>
              <a:rPr lang="fr-FR" dirty="0" smtClean="0"/>
              <a:t>	Journées SQL Server</a:t>
            </a:r>
          </a:p>
          <a:p>
            <a:pPr marL="685800" lvl="3" indent="0">
              <a:buNone/>
            </a:pPr>
            <a:r>
              <a:rPr lang="fr-FR" dirty="0" smtClean="0"/>
              <a:t>	</a:t>
            </a:r>
            <a:r>
              <a:rPr lang="fr-FR" dirty="0" err="1" smtClean="0"/>
              <a:t>SQLSaturday</a:t>
            </a:r>
            <a:endParaRPr lang="fr-FR" dirty="0" smtClean="0"/>
          </a:p>
          <a:p>
            <a:pPr marL="457200" lvl="2" indent="0">
              <a:buNone/>
            </a:pPr>
            <a:r>
              <a:rPr lang="fr-FR" dirty="0" smtClean="0"/>
              <a:t>Chaîne </a:t>
            </a:r>
            <a:r>
              <a:rPr lang="fr-FR" dirty="0" err="1" smtClean="0"/>
              <a:t>Youtube</a:t>
            </a:r>
            <a:r>
              <a:rPr lang="fr-FR" dirty="0" smtClean="0"/>
              <a:t>: GUSS_FRANCE</a:t>
            </a:r>
          </a:p>
          <a:p>
            <a:pPr marL="457200" lvl="2" indent="0">
              <a:buNone/>
            </a:pPr>
            <a:r>
              <a:rPr lang="fr-FR" dirty="0" smtClean="0"/>
              <a:t>France </a:t>
            </a:r>
            <a:r>
              <a:rPr lang="fr-FR" dirty="0" err="1" smtClean="0"/>
              <a:t>chapter</a:t>
            </a:r>
            <a:r>
              <a:rPr lang="fr-FR" dirty="0" smtClean="0"/>
              <a:t> du PASS</a:t>
            </a:r>
            <a:endParaRPr lang="fr-FR" dirty="0"/>
          </a:p>
        </p:txBody>
      </p:sp>
      <p:sp>
        <p:nvSpPr>
          <p:cNvPr id="3" name="Title 2"/>
          <p:cNvSpPr>
            <a:spLocks noGrp="1"/>
          </p:cNvSpPr>
          <p:nvPr>
            <p:ph type="title"/>
          </p:nvPr>
        </p:nvSpPr>
        <p:spPr/>
        <p:txBody>
          <a:bodyPr/>
          <a:lstStyle/>
          <a:p>
            <a:r>
              <a:rPr lang="fr-FR" dirty="0" smtClean="0"/>
              <a:t>Aller plus loin: la communauté</a:t>
            </a:r>
            <a:endParaRPr lang="fr-FR" dirty="0"/>
          </a:p>
        </p:txBody>
      </p:sp>
      <p:pic>
        <p:nvPicPr>
          <p:cNvPr id="4" name="Image 3"/>
          <p:cNvPicPr>
            <a:picLocks noChangeAspect="1"/>
          </p:cNvPicPr>
          <p:nvPr/>
        </p:nvPicPr>
        <p:blipFill>
          <a:blip r:embed="rId2"/>
          <a:stretch>
            <a:fillRect/>
          </a:stretch>
        </p:blipFill>
        <p:spPr>
          <a:xfrm>
            <a:off x="6146229" y="1337022"/>
            <a:ext cx="5791122" cy="4668353"/>
          </a:xfrm>
          <a:prstGeom prst="rect">
            <a:avLst/>
          </a:prstGeom>
        </p:spPr>
        <p:style>
          <a:lnRef idx="2">
            <a:schemeClr val="accent1"/>
          </a:lnRef>
          <a:fillRef idx="1">
            <a:schemeClr val="lt1"/>
          </a:fillRef>
          <a:effectRef idx="0">
            <a:schemeClr val="accent1"/>
          </a:effectRef>
          <a:fontRef idx="minor">
            <a:schemeClr val="dk1"/>
          </a:fontRef>
        </p:style>
      </p:pic>
      <p:sp>
        <p:nvSpPr>
          <p:cNvPr id="5" name="ZoneTexte 4"/>
          <p:cNvSpPr txBox="1"/>
          <p:nvPr/>
        </p:nvSpPr>
        <p:spPr>
          <a:xfrm>
            <a:off x="274638" y="4937422"/>
            <a:ext cx="4335674" cy="960263"/>
          </a:xfrm>
          <a:prstGeom prst="rect">
            <a:avLst/>
          </a:prstGeom>
          <a:noFill/>
        </p:spPr>
        <p:txBody>
          <a:bodyPr wrap="none" lIns="182880" tIns="146304" rIns="182880" bIns="146304" rtlCol="0">
            <a:spAutoFit/>
          </a:bodyPr>
          <a:lstStyle/>
          <a:p>
            <a:pPr>
              <a:lnSpc>
                <a:spcPct val="90000"/>
              </a:lnSpc>
              <a:spcAft>
                <a:spcPts val="600"/>
              </a:spcAft>
            </a:pPr>
            <a:r>
              <a:rPr lang="fr-FR" sz="4800" dirty="0" smtClean="0">
                <a:gradFill>
                  <a:gsLst>
                    <a:gs pos="2917">
                      <a:schemeClr val="tx1"/>
                    </a:gs>
                    <a:gs pos="30000">
                      <a:schemeClr val="tx1"/>
                    </a:gs>
                  </a:gsLst>
                  <a:lin ang="5400000" scaled="0"/>
                </a:gradFill>
                <a:latin typeface="+mj-lt"/>
                <a:hlinkClick r:id="rId3"/>
              </a:rPr>
              <a:t>http://guss.pro</a:t>
            </a:r>
            <a:r>
              <a:rPr lang="fr-FR" sz="4800" dirty="0" smtClean="0">
                <a:gradFill>
                  <a:gsLst>
                    <a:gs pos="2917">
                      <a:schemeClr val="tx1"/>
                    </a:gs>
                    <a:gs pos="30000">
                      <a:schemeClr val="tx1"/>
                    </a:gs>
                  </a:gsLst>
                  <a:lin ang="5400000" scaled="0"/>
                </a:gradFill>
                <a:latin typeface="+mj-lt"/>
              </a:rPr>
              <a:t> </a:t>
            </a:r>
          </a:p>
        </p:txBody>
      </p:sp>
    </p:spTree>
    <p:extLst>
      <p:ext uri="{BB962C8B-B14F-4D97-AF65-F5344CB8AC3E}">
        <p14:creationId xmlns:p14="http://schemas.microsoft.com/office/powerpoint/2010/main" val="10926248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2520690"/>
          </a:xfrm>
        </p:spPr>
        <p:txBody>
          <a:bodyPr/>
          <a:lstStyle/>
          <a:p>
            <a:pPr marL="0" indent="0">
              <a:buNone/>
            </a:pPr>
            <a:r>
              <a:rPr lang="fr-FR" dirty="0" smtClean="0">
                <a:hlinkClick r:id="rId2"/>
              </a:rPr>
              <a:t>http://</a:t>
            </a:r>
            <a:r>
              <a:rPr lang="fr-FR" b="1" dirty="0" smtClean="0">
                <a:hlinkClick r:id="rId2"/>
              </a:rPr>
              <a:t>notes</a:t>
            </a:r>
            <a:r>
              <a:rPr lang="fr-FR" dirty="0" smtClean="0">
                <a:hlinkClick r:id="rId2"/>
              </a:rPr>
              <a:t>.mstechdays.fr</a:t>
            </a:r>
            <a:endParaRPr lang="fr-FR" dirty="0" smtClean="0"/>
          </a:p>
          <a:p>
            <a:pPr marL="0" indent="0">
              <a:buNone/>
            </a:pPr>
            <a:r>
              <a:rPr lang="fr-FR" dirty="0" smtClean="0"/>
              <a:t>En navigant depuis le site mobile </a:t>
            </a:r>
            <a:r>
              <a:rPr lang="fr-FR" dirty="0" smtClean="0">
                <a:hlinkClick r:id="rId3"/>
              </a:rPr>
              <a:t>mstechdays.fr</a:t>
            </a:r>
            <a:endParaRPr lang="fr-FR" dirty="0" smtClean="0"/>
          </a:p>
          <a:p>
            <a:endParaRPr lang="fr-FR" dirty="0"/>
          </a:p>
          <a:p>
            <a:pPr marL="0" indent="0">
              <a:buNone/>
            </a:pPr>
            <a:r>
              <a:rPr lang="fr-FR" dirty="0" smtClean="0"/>
              <a:t>Via le </a:t>
            </a:r>
            <a:r>
              <a:rPr lang="fr-FR" dirty="0" err="1" smtClean="0"/>
              <a:t>QRCode</a:t>
            </a:r>
            <a:r>
              <a:rPr lang="fr-FR" dirty="0" smtClean="0"/>
              <a:t> (?)</a:t>
            </a:r>
            <a:endParaRPr lang="fr-FR" dirty="0"/>
          </a:p>
        </p:txBody>
      </p:sp>
      <p:sp>
        <p:nvSpPr>
          <p:cNvPr id="3" name="Title 2"/>
          <p:cNvSpPr>
            <a:spLocks noGrp="1"/>
          </p:cNvSpPr>
          <p:nvPr>
            <p:ph type="title"/>
          </p:nvPr>
        </p:nvSpPr>
        <p:spPr/>
        <p:txBody>
          <a:bodyPr/>
          <a:lstStyle/>
          <a:p>
            <a:r>
              <a:rPr lang="fr-FR" dirty="0" smtClean="0"/>
              <a:t>Notez les sessions!</a:t>
            </a:r>
            <a:endParaRPr lang="fr-FR" dirty="0"/>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6069" y="3353246"/>
            <a:ext cx="2746276" cy="2746276"/>
          </a:xfrm>
          <a:prstGeom prst="rect">
            <a:avLst/>
          </a:prstGeom>
        </p:spPr>
      </p:pic>
    </p:spTree>
    <p:extLst>
      <p:ext uri="{BB962C8B-B14F-4D97-AF65-F5344CB8AC3E}">
        <p14:creationId xmlns:p14="http://schemas.microsoft.com/office/powerpoint/2010/main" val="4067094326"/>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9024" y="0"/>
            <a:ext cx="12455500" cy="6994525"/>
          </a:xfrm>
          <a:prstGeom prst="rect">
            <a:avLst/>
          </a:prstGeom>
          <a:solidFill>
            <a:srgbClr val="5C2D91">
              <a:alpha val="87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6" name="Text Box 3"/>
          <p:cNvSpPr txBox="1">
            <a:spLocks noChangeArrowheads="1"/>
          </p:cNvSpPr>
          <p:nvPr/>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solidFill>
                  <a:schemeClr val="bg1"/>
                </a:solidFill>
                <a:cs typeface="Segoe UI" pitchFamily="34" charset="0"/>
              </a:rPr>
              <a:t>© </a:t>
            </a:r>
            <a:r>
              <a:rPr lang="en-US" sz="700" dirty="0" smtClean="0">
                <a:solidFill>
                  <a:schemeClr val="bg1"/>
                </a:solidFill>
                <a:cs typeface="Segoe UI" pitchFamily="34" charset="0"/>
              </a:rPr>
              <a:t>2015 </a:t>
            </a:r>
            <a:r>
              <a:rPr lang="en-US" sz="700" dirty="0">
                <a:solidFill>
                  <a:schemeClr val="bg1"/>
                </a:solidFill>
                <a:cs typeface="Segoe UI" pitchFamily="34" charset="0"/>
              </a:rPr>
              <a:t>Microsoft Corporation. All rights reserved. </a:t>
            </a: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8073" y="1120998"/>
            <a:ext cx="2160164" cy="794602"/>
          </a:xfrm>
          <a:prstGeom prst="rect">
            <a:avLst/>
          </a:prstGeom>
        </p:spPr>
      </p:pic>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6838" y="1915600"/>
            <a:ext cx="3842798" cy="1375073"/>
          </a:xfrm>
          <a:prstGeom prst="rect">
            <a:avLst/>
          </a:prstGeom>
        </p:spPr>
      </p:pic>
      <p:sp>
        <p:nvSpPr>
          <p:cNvPr id="2" name="ZoneTexte 1"/>
          <p:cNvSpPr txBox="1"/>
          <p:nvPr/>
        </p:nvSpPr>
        <p:spPr>
          <a:xfrm>
            <a:off x="2473821" y="4211517"/>
            <a:ext cx="8352928" cy="707886"/>
          </a:xfrm>
          <a:prstGeom prst="rect">
            <a:avLst/>
          </a:prstGeom>
          <a:noFill/>
        </p:spPr>
        <p:txBody>
          <a:bodyPr wrap="square" rtlCol="0">
            <a:spAutoFit/>
          </a:bodyPr>
          <a:lstStyle/>
          <a:p>
            <a:r>
              <a:rPr lang="fr-FR" sz="1200" dirty="0">
                <a:solidFill>
                  <a:schemeClr val="bg1"/>
                </a:solidFill>
                <a:latin typeface="Segoe UI Light" panose="020B0502040204020203" pitchFamily="34" charset="0"/>
                <a:cs typeface="Segoe UI Light" panose="020B0502040204020203" pitchFamily="34" charset="0"/>
              </a:rPr>
              <a:t> </a:t>
            </a:r>
            <a:r>
              <a:rPr lang="fr-FR" sz="4000" dirty="0">
                <a:solidFill>
                  <a:schemeClr val="bg1"/>
                </a:solidFill>
                <a:latin typeface="Segoe UI Light" panose="020B0502040204020203" pitchFamily="34" charset="0"/>
                <a:cs typeface="Segoe UI Light" panose="020B0502040204020203" pitchFamily="34" charset="0"/>
              </a:rPr>
              <a:t>#</a:t>
            </a:r>
            <a:r>
              <a:rPr lang="fr-FR" sz="4000" dirty="0" err="1">
                <a:solidFill>
                  <a:schemeClr val="bg1"/>
                </a:solidFill>
                <a:latin typeface="Segoe UI Light" panose="020B0502040204020203" pitchFamily="34" charset="0"/>
                <a:cs typeface="Segoe UI Light" panose="020B0502040204020203" pitchFamily="34" charset="0"/>
              </a:rPr>
              <a:t>mstechdays</a:t>
            </a:r>
            <a:r>
              <a:rPr lang="fr-FR" sz="4000" dirty="0">
                <a:solidFill>
                  <a:schemeClr val="bg1"/>
                </a:solidFill>
                <a:latin typeface="Segoe UI Light" panose="020B0502040204020203" pitchFamily="34" charset="0"/>
                <a:cs typeface="Segoe UI Light" panose="020B0502040204020203" pitchFamily="34" charset="0"/>
              </a:rPr>
              <a:t> </a:t>
            </a:r>
            <a:r>
              <a:rPr lang="fr-FR" sz="4000" dirty="0" smtClean="0">
                <a:solidFill>
                  <a:schemeClr val="bg1"/>
                </a:solidFill>
                <a:latin typeface="Segoe UI Light" panose="020B0502040204020203" pitchFamily="34" charset="0"/>
                <a:cs typeface="Segoe UI Light" panose="020B0502040204020203" pitchFamily="34" charset="0"/>
              </a:rPr>
              <a:t>     techdays.microsoft.fr</a:t>
            </a:r>
          </a:p>
        </p:txBody>
      </p:sp>
    </p:spTree>
    <p:extLst>
      <p:ext uri="{BB962C8B-B14F-4D97-AF65-F5344CB8AC3E}">
        <p14:creationId xmlns:p14="http://schemas.microsoft.com/office/powerpoint/2010/main" val="488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TEMPLATE">
  <a:themeElements>
    <a:clrScheme name="MSVID White and Purple">
      <a:dk1>
        <a:srgbClr val="505050"/>
      </a:dk1>
      <a:lt1>
        <a:srgbClr val="FFFFFF"/>
      </a:lt1>
      <a:dk2>
        <a:srgbClr val="5C2D91"/>
      </a:dk2>
      <a:lt2>
        <a:srgbClr val="E7DCF4"/>
      </a:lt2>
      <a:accent1>
        <a:srgbClr val="5C2D91"/>
      </a:accent1>
      <a:accent2>
        <a:srgbClr val="B4009E"/>
      </a:accent2>
      <a:accent3>
        <a:srgbClr val="32145A"/>
      </a:accent3>
      <a:accent4>
        <a:srgbClr val="0078D7"/>
      </a:accent4>
      <a:accent5>
        <a:srgbClr val="107C10"/>
      </a:accent5>
      <a:accent6>
        <a:srgbClr val="D83B01"/>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Consumer_PURPLE_1.potx" id="{F1CCC754-5327-4BAA-8A8F-E7E4AD550295}" vid="{4B69C3F4-C547-43CE-B7EA-E6A50BE6E008}"/>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LOR TEMPLATE">
  <a:themeElements>
    <a:clrScheme name="MSVID Purple">
      <a:dk1>
        <a:srgbClr val="505050"/>
      </a:dk1>
      <a:lt1>
        <a:srgbClr val="FFFFFF"/>
      </a:lt1>
      <a:dk2>
        <a:srgbClr val="5C2D91"/>
      </a:dk2>
      <a:lt2>
        <a:srgbClr val="E7DCF4"/>
      </a:lt2>
      <a:accent1>
        <a:srgbClr val="32145A"/>
      </a:accent1>
      <a:accent2>
        <a:srgbClr val="B4009E"/>
      </a:accent2>
      <a:accent3>
        <a:srgbClr val="107C10"/>
      </a:accent3>
      <a:accent4>
        <a:srgbClr val="0078D7"/>
      </a:accent4>
      <a:accent5>
        <a:srgbClr val="008272"/>
      </a:accent5>
      <a:accent6>
        <a:srgbClr val="D83B01"/>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Consumer_PURPLE_1.potx" id="{F1CCC754-5327-4BAA-8A8F-E7E4AD550295}" vid="{847720BC-3BB3-4D2A-9812-A64C3F83DA0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mpany Meeting 2011">
    <a:dk1>
      <a:srgbClr val="292929"/>
    </a:dk1>
    <a:lt1>
      <a:srgbClr val="FFFFFF"/>
    </a:lt1>
    <a:dk2>
      <a:srgbClr val="5F5F5F"/>
    </a:dk2>
    <a:lt2>
      <a:srgbClr val="DDDDDD"/>
    </a:lt2>
    <a:accent1>
      <a:srgbClr val="FFBE0E"/>
    </a:accent1>
    <a:accent2>
      <a:srgbClr val="000092"/>
    </a:accent2>
    <a:accent3>
      <a:srgbClr val="FF0097"/>
    </a:accent3>
    <a:accent4>
      <a:srgbClr val="8CC600"/>
    </a:accent4>
    <a:accent5>
      <a:srgbClr val="09AEEF"/>
    </a:accent5>
    <a:accent6>
      <a:srgbClr val="910091"/>
    </a:accent6>
    <a:hlink>
      <a:srgbClr val="3F3F9B"/>
    </a:hlink>
    <a:folHlink>
      <a:srgbClr val="3F3F9B"/>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1" ma:contentTypeDescription="Create a new document." ma:contentTypeScope="" ma:versionID="39dd6e28de13981fc99600d481b1de5c">
  <xsd:schema xmlns:xsd="http://www.w3.org/2001/XMLSchema" xmlns:xs="http://www.w3.org/2001/XMLSchema" xmlns:p="http://schemas.microsoft.com/office/2006/metadata/properties" xmlns:ns3="630a2e83-186a-4a0f-ab27-bee8a8096abc" targetNamespace="http://schemas.microsoft.com/office/2006/metadata/properties" ma:root="true" ma:fieldsID="e5a18a002045f9f0e2a3c9cc06ab2675" ns3:_="">
    <xsd:import namespace="630a2e83-186a-4a0f-ab27-bee8a8096abc"/>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F990F116-B58F-4255-B05B-DA3808E0E5C6}">
  <ds:schemaRefs>
    <ds:schemaRef ds:uri="http://www.w3.org/XML/1998/namespace"/>
    <ds:schemaRef ds:uri="http://purl.org/dc/elements/1.1/"/>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630a2e83-186a-4a0f-ab27-bee8a8096abc"/>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942678F0-6EA3-4F58-92F2-E73D80B536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Brand_template_16-9_Consumer_PURPLE_1</Template>
  <TotalTime>664</TotalTime>
  <Words>1770</Words>
  <Application>Microsoft Office PowerPoint</Application>
  <PresentationFormat>Custom</PresentationFormat>
  <Paragraphs>293</Paragraphs>
  <Slides>23</Slides>
  <Notes>2</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23</vt:i4>
      </vt:variant>
    </vt:vector>
  </HeadingPairs>
  <TitlesOfParts>
    <vt:vector size="37" baseType="lpstr">
      <vt:lpstr>MS PGothic</vt:lpstr>
      <vt:lpstr>Arial</vt:lpstr>
      <vt:lpstr>Avenir Book</vt:lpstr>
      <vt:lpstr>Calibri</vt:lpstr>
      <vt:lpstr>Perpetua</vt:lpstr>
      <vt:lpstr>Segoe Light</vt:lpstr>
      <vt:lpstr>Segoe Pro Display Light</vt:lpstr>
      <vt:lpstr>Segoe UI</vt:lpstr>
      <vt:lpstr>Segoe UI Light</vt:lpstr>
      <vt:lpstr>Wingdings</vt:lpstr>
      <vt:lpstr>WHITE TEMPLATE</vt:lpstr>
      <vt:lpstr>Conception personnalisée</vt:lpstr>
      <vt:lpstr>COLOR TEMPLATE</vt:lpstr>
      <vt:lpstr>think-cell Slide</vt:lpstr>
      <vt:lpstr>PowerPoint Presentation</vt:lpstr>
      <vt:lpstr>Speakers</vt:lpstr>
      <vt:lpstr>Analytics?</vt:lpstr>
      <vt:lpstr>Précision du sujet</vt:lpstr>
      <vt:lpstr>PowerPoint Presentation</vt:lpstr>
      <vt:lpstr>PowerPoint Presentation</vt:lpstr>
      <vt:lpstr>Et donc pour nous… comment ça marche?</vt:lpstr>
      <vt:lpstr>Qui nécessite une mise en place</vt:lpstr>
      <vt:lpstr>Roadmap projet</vt:lpstr>
      <vt:lpstr>Choisir l’algorithme</vt:lpstr>
      <vt:lpstr>Classification: nourrir le modèle</vt:lpstr>
      <vt:lpstr>A transposer dans notre cas</vt:lpstr>
      <vt:lpstr>L’intuition</vt:lpstr>
      <vt:lpstr>La réalité</vt:lpstr>
      <vt:lpstr>L’approche standard</vt:lpstr>
      <vt:lpstr>Génération du corpus de référence</vt:lpstr>
      <vt:lpstr>Implémentation Azure ML</vt:lpstr>
      <vt:lpstr>Démos</vt:lpstr>
      <vt:lpstr>Aller plus loin</vt:lpstr>
      <vt:lpstr>Aller plus loin : pratiquer!</vt:lpstr>
      <vt:lpstr>Aller plus loin: la communauté</vt:lpstr>
      <vt:lpstr>Notez les sessions!</vt:lpstr>
      <vt:lpstr>PowerPoint Presentation</vt:lpstr>
    </vt:vector>
  </TitlesOfParts>
  <Manager/>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&lt;Speech title here&gt;</dc:subject>
  <dc:creator>Stephane Tam (SQLI)</dc:creator>
  <cp:keywords>MSVID, Brand Guidelines, Branding, Visual Identity, grid</cp:keywords>
  <dc:description>Template: Maryfj_x000d_
Formatting: _x000d_
Audience Type:</dc:description>
  <cp:lastModifiedBy>Florian Eiden</cp:lastModifiedBy>
  <cp:revision>98</cp:revision>
  <dcterms:created xsi:type="dcterms:W3CDTF">2014-12-11T14:50:23Z</dcterms:created>
  <dcterms:modified xsi:type="dcterms:W3CDTF">2015-02-10T16:51:19Z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ies>
</file>