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3"/>
  </p:notesMasterIdLst>
  <p:sldIdLst>
    <p:sldId id="256" r:id="rId2"/>
    <p:sldId id="257" r:id="rId3"/>
    <p:sldId id="260" r:id="rId4"/>
    <p:sldId id="265" r:id="rId5"/>
    <p:sldId id="261" r:id="rId6"/>
    <p:sldId id="285" r:id="rId7"/>
    <p:sldId id="271" r:id="rId8"/>
    <p:sldId id="286" r:id="rId9"/>
    <p:sldId id="268" r:id="rId10"/>
    <p:sldId id="288" r:id="rId11"/>
    <p:sldId id="267" r:id="rId12"/>
    <p:sldId id="270" r:id="rId13"/>
    <p:sldId id="272" r:id="rId14"/>
    <p:sldId id="273" r:id="rId15"/>
    <p:sldId id="274" r:id="rId16"/>
    <p:sldId id="275" r:id="rId17"/>
    <p:sldId id="276" r:id="rId18"/>
    <p:sldId id="278" r:id="rId19"/>
    <p:sldId id="277" r:id="rId20"/>
    <p:sldId id="293" r:id="rId21"/>
    <p:sldId id="280" r:id="rId22"/>
    <p:sldId id="289" r:id="rId23"/>
    <p:sldId id="282" r:id="rId24"/>
    <p:sldId id="283" r:id="rId25"/>
    <p:sldId id="290" r:id="rId26"/>
    <p:sldId id="291" r:id="rId27"/>
    <p:sldId id="292" r:id="rId28"/>
    <p:sldId id="284" r:id="rId29"/>
    <p:sldId id="262" r:id="rId30"/>
    <p:sldId id="264" r:id="rId31"/>
    <p:sldId id="259" r:id="rId3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avid" id="{0BD46C46-ADDC-4C89-A2AE-168C3095D873}">
          <p14:sldIdLst>
            <p14:sldId id="256"/>
            <p14:sldId id="257"/>
            <p14:sldId id="260"/>
            <p14:sldId id="265"/>
            <p14:sldId id="261"/>
          </p14:sldIdLst>
        </p14:section>
        <p14:section name="Thomas" id="{55F48F3D-A6AF-46A0-8C81-47CC1EEA4307}">
          <p14:sldIdLst>
            <p14:sldId id="285"/>
            <p14:sldId id="271"/>
            <p14:sldId id="286"/>
          </p14:sldIdLst>
        </p14:section>
        <p14:section name="David" id="{D2ABA245-406D-460F-932E-A9F6EB7992DF}">
          <p14:sldIdLst>
            <p14:sldId id="268"/>
            <p14:sldId id="288"/>
            <p14:sldId id="267"/>
          </p14:sldIdLst>
        </p14:section>
        <p14:section name="Thomas" id="{E588A39A-3944-490B-A01A-C7E072EE6E52}">
          <p14:sldIdLst>
            <p14:sldId id="270"/>
            <p14:sldId id="272"/>
            <p14:sldId id="273"/>
          </p14:sldIdLst>
        </p14:section>
        <p14:section name="David" id="{A9583D46-6387-4032-9969-6E423AC38C64}">
          <p14:sldIdLst>
            <p14:sldId id="274"/>
            <p14:sldId id="275"/>
            <p14:sldId id="276"/>
          </p14:sldIdLst>
        </p14:section>
        <p14:section name="Thomas" id="{92522EC5-F096-4C19-878A-CDFC87739820}">
          <p14:sldIdLst>
            <p14:sldId id="278"/>
            <p14:sldId id="277"/>
            <p14:sldId id="293"/>
          </p14:sldIdLst>
        </p14:section>
        <p14:section name="David" id="{D92D639F-671A-4549-94CE-87A96E049974}">
          <p14:sldIdLst>
            <p14:sldId id="280"/>
            <p14:sldId id="289"/>
            <p14:sldId id="282"/>
            <p14:sldId id="283"/>
            <p14:sldId id="290"/>
          </p14:sldIdLst>
        </p14:section>
        <p14:section name="Thomas" id="{FC15ABD9-1E7D-41A1-BE9B-A13D7BDD4074}">
          <p14:sldIdLst>
            <p14:sldId id="291"/>
            <p14:sldId id="292"/>
          </p14:sldIdLst>
        </p14:section>
        <p14:section name="David" id="{69D60B0C-2613-4CD6-ADAE-090068FFE84C}">
          <p14:sldIdLst>
            <p14:sldId id="284"/>
            <p14:sldId id="262"/>
            <p14:sldId id="264"/>
            <p14:sldId id="259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E34438"/>
    <a:srgbClr val="E74C3C"/>
    <a:srgbClr val="FFFFFF"/>
    <a:srgbClr val="EEF6FB"/>
    <a:srgbClr val="2C3E50"/>
    <a:srgbClr val="34495E"/>
    <a:srgbClr val="BCCDCC"/>
    <a:srgbClr val="F3E8CE"/>
    <a:srgbClr val="3333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93D81CF-94F2-401A-BA57-92F5A7B2D0C5}" styleName="Style moye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84431" autoAdjust="0"/>
  </p:normalViewPr>
  <p:slideViewPr>
    <p:cSldViewPr snapToGrid="0">
      <p:cViewPr varScale="1">
        <p:scale>
          <a:sx n="55" d="100"/>
          <a:sy n="55" d="100"/>
        </p:scale>
        <p:origin x="1004" y="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2C89D3-D1D2-40C6-93A4-6DB2757DC2FC}" type="datetimeFigureOut">
              <a:rPr lang="fr-FR" smtClean="0"/>
              <a:t>29/11/2015</a:t>
            </a:fld>
            <a:endParaRPr lang="fr-F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63FCB2-F69B-4D43-BAB4-1FA35A60DB1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028387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 smtClean="0"/>
              <a:t>DAVID</a:t>
            </a:r>
            <a:r>
              <a:rPr lang="fr-FR" baseline="0" dirty="0" smtClean="0"/>
              <a:t> JULIEN</a:t>
            </a:r>
            <a:endParaRPr lang="fr-FR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63FCB2-F69B-4D43-BAB4-1FA35A60DB19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027966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63FCB2-F69B-4D43-BAB4-1FA35A60DB19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793060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Font typeface="Arial" panose="020B0604020202020204" pitchFamily="34" charset="0"/>
              <a:buNone/>
            </a:pPr>
            <a:endParaRPr lang="en-US" sz="1800" kern="1200" dirty="0" smtClean="0">
              <a:solidFill>
                <a:schemeClr val="tx1"/>
              </a:solidFill>
              <a:effectLst/>
              <a:latin typeface="+mn-lt"/>
              <a:ea typeface="MS PGothic" panose="020B0600070205080204" pitchFamily="34" charset="-128"/>
              <a:cs typeface="ＭＳ Ｐゴシック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088D5E3-B0C4-244E-905F-C9848084E0A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147778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63FCB2-F69B-4D43-BAB4-1FA35A60DB19}" type="slidenum">
              <a:rPr lang="fr-FR" smtClean="0"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24748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On parlait</a:t>
            </a:r>
            <a:r>
              <a:rPr lang="fr-FR" baseline="0" dirty="0" smtClean="0"/>
              <a:t> des speakers, il y a une chose qui leur tient à cœur !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63FCB2-F69B-4D43-BAB4-1FA35A60DB19}" type="slidenum">
              <a:rPr lang="fr-FR" smtClean="0"/>
              <a:t>29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552367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800" b="0" cap="all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Segoe UI Light" panose="020B0502040204020203" pitchFamily="34" charset="0"/>
              </a:defRPr>
            </a:lvl1pPr>
          </a:lstStyle>
          <a:p>
            <a:r>
              <a:rPr lang="fr-FR" noProof="0" dirty="0" smtClean="0"/>
              <a:t>Click to </a:t>
            </a:r>
            <a:r>
              <a:rPr lang="fr-FR" noProof="0" dirty="0" err="1" smtClean="0"/>
              <a:t>edit</a:t>
            </a:r>
            <a:r>
              <a:rPr lang="fr-FR" noProof="0" dirty="0" smtClean="0"/>
              <a:t> Master </a:t>
            </a:r>
            <a:r>
              <a:rPr lang="fr-FR" noProof="0" dirty="0" err="1" smtClean="0"/>
              <a:t>title</a:t>
            </a:r>
            <a:r>
              <a:rPr lang="fr-FR" noProof="0" dirty="0" smtClean="0"/>
              <a:t> style</a:t>
            </a:r>
            <a:endParaRPr lang="fr-FR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667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Segoe UI Light" panose="020B0502040204020203" pitchFamily="34" charset="0"/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noProof="0" dirty="0" smtClean="0"/>
              <a:t>Click to </a:t>
            </a:r>
            <a:r>
              <a:rPr lang="fr-FR" noProof="0" dirty="0" err="1" smtClean="0"/>
              <a:t>edit</a:t>
            </a:r>
            <a:r>
              <a:rPr lang="fr-FR" noProof="0" dirty="0" smtClean="0"/>
              <a:t> Master </a:t>
            </a:r>
            <a:r>
              <a:rPr lang="fr-FR" noProof="0" dirty="0" err="1" smtClean="0"/>
              <a:t>text</a:t>
            </a:r>
            <a:r>
              <a:rPr lang="fr-FR" noProof="0" dirty="0" smtClean="0"/>
              <a:t> styles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12" y="5987092"/>
            <a:ext cx="1045775" cy="336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43981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 Blu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5" y="4406901"/>
            <a:ext cx="9261375" cy="1362075"/>
          </a:xfrm>
        </p:spPr>
        <p:txBody>
          <a:bodyPr anchor="t"/>
          <a:lstStyle>
            <a:lvl1pPr algn="l">
              <a:defRPr sz="4800" b="0" cap="all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Segoe UI Light" panose="020B0502040204020203" pitchFamily="34" charset="0"/>
              </a:defRPr>
            </a:lvl1pPr>
          </a:lstStyle>
          <a:p>
            <a:r>
              <a:rPr lang="fr-FR" noProof="0" dirty="0" smtClean="0"/>
              <a:t>Click to </a:t>
            </a:r>
            <a:r>
              <a:rPr lang="fr-FR" noProof="0" dirty="0" err="1" smtClean="0"/>
              <a:t>edit</a:t>
            </a:r>
            <a:r>
              <a:rPr lang="fr-FR" noProof="0" dirty="0" smtClean="0"/>
              <a:t> Master </a:t>
            </a:r>
            <a:r>
              <a:rPr lang="fr-FR" noProof="0" dirty="0" err="1" smtClean="0"/>
              <a:t>title</a:t>
            </a:r>
            <a:r>
              <a:rPr lang="fr-FR" noProof="0" dirty="0" smtClean="0"/>
              <a:t> style</a:t>
            </a:r>
            <a:endParaRPr lang="fr-FR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5" y="2906713"/>
            <a:ext cx="9261375" cy="1500187"/>
          </a:xfrm>
        </p:spPr>
        <p:txBody>
          <a:bodyPr anchor="b"/>
          <a:lstStyle>
            <a:lvl1pPr marL="0" indent="0">
              <a:buNone/>
              <a:defRPr sz="2667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Segoe UI Light" panose="020B0502040204020203" pitchFamily="34" charset="0"/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noProof="0" dirty="0" smtClean="0"/>
              <a:t>Click to </a:t>
            </a:r>
            <a:r>
              <a:rPr lang="fr-FR" noProof="0" dirty="0" err="1" smtClean="0"/>
              <a:t>edit</a:t>
            </a:r>
            <a:r>
              <a:rPr lang="fr-FR" noProof="0" dirty="0" smtClean="0"/>
              <a:t> Master </a:t>
            </a:r>
            <a:r>
              <a:rPr lang="fr-FR" noProof="0" dirty="0" err="1" smtClean="0"/>
              <a:t>text</a:t>
            </a:r>
            <a:r>
              <a:rPr lang="fr-FR" noProof="0" dirty="0" smtClean="0"/>
              <a:t> styles</a:t>
            </a:r>
          </a:p>
        </p:txBody>
      </p:sp>
      <p:sp>
        <p:nvSpPr>
          <p:cNvPr id="6" name="TextBox 5"/>
          <p:cNvSpPr txBox="1"/>
          <p:nvPr userDrawn="1"/>
        </p:nvSpPr>
        <p:spPr>
          <a:xfrm>
            <a:off x="-240704" y="-987491"/>
            <a:ext cx="10002738" cy="490377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31866" dirty="0">
                <a:solidFill>
                  <a:srgbClr val="B9141A"/>
                </a:solidFill>
                <a:latin typeface="Segoe UI Light"/>
                <a:cs typeface="Arial" panose="020B0604020202020204" pitchFamily="34" charset="0"/>
              </a:rPr>
              <a:t>demo</a:t>
            </a:r>
            <a:endParaRPr lang="en-US" sz="45866" dirty="0">
              <a:solidFill>
                <a:srgbClr val="B9141A"/>
              </a:solidFill>
              <a:latin typeface="Segoe UI Light"/>
              <a:cs typeface="Arial" panose="020B0604020202020204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12" y="5987092"/>
            <a:ext cx="1045775" cy="336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085957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Blu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2"/>
          <p:cNvSpPr>
            <a:spLocks noGrp="1"/>
          </p:cNvSpPr>
          <p:nvPr>
            <p:ph idx="13"/>
          </p:nvPr>
        </p:nvSpPr>
        <p:spPr>
          <a:xfrm>
            <a:off x="609600" y="1124745"/>
            <a:ext cx="11176000" cy="5204089"/>
          </a:xfrm>
        </p:spPr>
        <p:txBody>
          <a:bodyPr>
            <a:normAutofit/>
          </a:bodyPr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Segoe UI Light" panose="020B0502040204020203" pitchFamily="34" charset="0"/>
              </a:defRPr>
            </a:lvl1pPr>
            <a:lvl2pPr>
              <a:defRPr sz="3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Segoe UI" panose="020B0502040204020203" pitchFamily="34" charset="0"/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Segoe UI" panose="020B0502040204020203" pitchFamily="34" charset="0"/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Segoe UI" panose="020B0502040204020203" pitchFamily="34" charset="0"/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Segoe UI" panose="020B0502040204020203" pitchFamily="34" charset="0"/>
              </a:defRPr>
            </a:lvl5pPr>
          </a:lstStyle>
          <a:p>
            <a:pPr lvl="0"/>
            <a:r>
              <a:rPr lang="fr-FR" noProof="0" dirty="0" smtClean="0"/>
              <a:t>Click to </a:t>
            </a:r>
            <a:r>
              <a:rPr lang="fr-FR" noProof="0" dirty="0" err="1" smtClean="0"/>
              <a:t>edit</a:t>
            </a:r>
            <a:r>
              <a:rPr lang="fr-FR" noProof="0" dirty="0" smtClean="0"/>
              <a:t> Master </a:t>
            </a:r>
            <a:r>
              <a:rPr lang="fr-FR" noProof="0" dirty="0" err="1" smtClean="0"/>
              <a:t>text</a:t>
            </a:r>
            <a:r>
              <a:rPr lang="fr-FR" noProof="0" dirty="0" smtClean="0"/>
              <a:t> styles</a:t>
            </a:r>
          </a:p>
          <a:p>
            <a:pPr lvl="1"/>
            <a:r>
              <a:rPr lang="fr-FR" noProof="0" dirty="0" smtClean="0"/>
              <a:t>Second </a:t>
            </a:r>
            <a:r>
              <a:rPr lang="fr-FR" noProof="0" dirty="0" err="1" smtClean="0"/>
              <a:t>level</a:t>
            </a:r>
            <a:endParaRPr lang="fr-FR" noProof="0" dirty="0" smtClean="0"/>
          </a:p>
          <a:p>
            <a:pPr lvl="2"/>
            <a:r>
              <a:rPr lang="fr-FR" noProof="0" dirty="0" err="1" smtClean="0"/>
              <a:t>Third</a:t>
            </a:r>
            <a:r>
              <a:rPr lang="fr-FR" noProof="0" dirty="0" smtClean="0"/>
              <a:t> </a:t>
            </a:r>
            <a:r>
              <a:rPr lang="fr-FR" noProof="0" dirty="0" err="1" smtClean="0"/>
              <a:t>level</a:t>
            </a:r>
            <a:endParaRPr lang="fr-FR" noProof="0" dirty="0" smtClean="0"/>
          </a:p>
          <a:p>
            <a:pPr lvl="3"/>
            <a:r>
              <a:rPr lang="fr-FR" noProof="0" dirty="0" err="1" smtClean="0"/>
              <a:t>Fourth</a:t>
            </a:r>
            <a:r>
              <a:rPr lang="fr-FR" noProof="0" dirty="0" smtClean="0"/>
              <a:t> </a:t>
            </a:r>
            <a:r>
              <a:rPr lang="fr-FR" noProof="0" dirty="0" err="1" smtClean="0"/>
              <a:t>level</a:t>
            </a:r>
            <a:endParaRPr lang="fr-FR" noProof="0" dirty="0" smtClean="0"/>
          </a:p>
          <a:p>
            <a:pPr lvl="4"/>
            <a:r>
              <a:rPr lang="fr-FR" noProof="0" dirty="0" err="1" smtClean="0"/>
              <a:t>Fifth</a:t>
            </a:r>
            <a:r>
              <a:rPr lang="fr-FR" noProof="0" dirty="0" smtClean="0"/>
              <a:t> </a:t>
            </a:r>
            <a:r>
              <a:rPr lang="fr-FR" noProof="0" dirty="0" err="1" smtClean="0"/>
              <a:t>level</a:t>
            </a:r>
            <a:endParaRPr lang="fr-FR" noProof="0" dirty="0"/>
          </a:p>
        </p:txBody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09600" y="275167"/>
            <a:ext cx="11151029" cy="657556"/>
          </a:xfrm>
        </p:spPr>
        <p:txBody>
          <a:bodyPr/>
          <a:lstStyle>
            <a:lvl1pPr algn="l">
              <a:defRPr sz="4800" b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Segoe UI Light" panose="020B0502040204020203" pitchFamily="34" charset="0"/>
              </a:defRPr>
            </a:lvl1pPr>
          </a:lstStyle>
          <a:p>
            <a:r>
              <a:rPr lang="fr-FR" noProof="0" dirty="0" smtClean="0"/>
              <a:t>Click to </a:t>
            </a:r>
            <a:r>
              <a:rPr lang="fr-FR" noProof="0" dirty="0" err="1" smtClean="0"/>
              <a:t>edit</a:t>
            </a:r>
            <a:r>
              <a:rPr lang="fr-FR" noProof="0" dirty="0" smtClean="0"/>
              <a:t> Master </a:t>
            </a:r>
            <a:r>
              <a:rPr lang="fr-FR" noProof="0" dirty="0" err="1" smtClean="0"/>
              <a:t>title</a:t>
            </a:r>
            <a:r>
              <a:rPr lang="fr-FR" noProof="0" dirty="0" smtClean="0"/>
              <a:t> style</a:t>
            </a:r>
            <a:endParaRPr lang="fr-FR" noProof="0" dirty="0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12" y="5987092"/>
            <a:ext cx="1045775" cy="336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667123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 Blue">
    <p:bg>
      <p:bgPr>
        <a:solidFill>
          <a:srgbClr val="B914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2"/>
          <p:cNvSpPr>
            <a:spLocks noGrp="1"/>
          </p:cNvSpPr>
          <p:nvPr>
            <p:ph idx="13"/>
          </p:nvPr>
        </p:nvSpPr>
        <p:spPr>
          <a:xfrm>
            <a:off x="609600" y="1124745"/>
            <a:ext cx="11176000" cy="5204089"/>
          </a:xfrm>
        </p:spPr>
        <p:txBody>
          <a:bodyPr>
            <a:normAutofit/>
          </a:bodyPr>
          <a:lstStyle>
            <a:lvl1pPr>
              <a:defRPr>
                <a:solidFill>
                  <a:schemeClr val="bg1"/>
                </a:solidFill>
                <a:latin typeface="+mn-lt"/>
                <a:cs typeface="Segoe UI Light" panose="020B0502040204020203" pitchFamily="34" charset="0"/>
              </a:defRPr>
            </a:lvl1pPr>
            <a:lvl2pPr>
              <a:defRPr sz="3200">
                <a:solidFill>
                  <a:schemeClr val="bg1"/>
                </a:solidFill>
                <a:latin typeface="+mn-lt"/>
                <a:cs typeface="Segoe UI" panose="020B0502040204020203" pitchFamily="34" charset="0"/>
              </a:defRPr>
            </a:lvl2pPr>
            <a:lvl3pPr>
              <a:defRPr>
                <a:solidFill>
                  <a:schemeClr val="bg1"/>
                </a:solidFill>
                <a:latin typeface="+mn-lt"/>
                <a:cs typeface="Segoe UI" panose="020B0502040204020203" pitchFamily="34" charset="0"/>
              </a:defRPr>
            </a:lvl3pPr>
            <a:lvl4pPr>
              <a:defRPr>
                <a:solidFill>
                  <a:schemeClr val="bg1"/>
                </a:solidFill>
                <a:latin typeface="+mn-lt"/>
                <a:cs typeface="Segoe UI" panose="020B0502040204020203" pitchFamily="34" charset="0"/>
              </a:defRPr>
            </a:lvl4pPr>
            <a:lvl5pPr>
              <a:defRPr>
                <a:solidFill>
                  <a:schemeClr val="bg1"/>
                </a:solidFill>
                <a:latin typeface="+mn-lt"/>
                <a:cs typeface="Segoe UI" panose="020B0502040204020203" pitchFamily="34" charset="0"/>
              </a:defRPr>
            </a:lvl5pPr>
          </a:lstStyle>
          <a:p>
            <a:pPr lvl="0"/>
            <a:r>
              <a:rPr lang="fr-FR" noProof="0" dirty="0" smtClean="0"/>
              <a:t>Click to </a:t>
            </a:r>
            <a:r>
              <a:rPr lang="fr-FR" noProof="0" dirty="0" err="1" smtClean="0"/>
              <a:t>edit</a:t>
            </a:r>
            <a:r>
              <a:rPr lang="fr-FR" noProof="0" dirty="0" smtClean="0"/>
              <a:t> Master </a:t>
            </a:r>
            <a:r>
              <a:rPr lang="fr-FR" noProof="0" dirty="0" err="1" smtClean="0"/>
              <a:t>text</a:t>
            </a:r>
            <a:r>
              <a:rPr lang="fr-FR" noProof="0" dirty="0" smtClean="0"/>
              <a:t> styles</a:t>
            </a:r>
          </a:p>
          <a:p>
            <a:pPr lvl="1"/>
            <a:r>
              <a:rPr lang="fr-FR" noProof="0" dirty="0" smtClean="0"/>
              <a:t>Second </a:t>
            </a:r>
            <a:r>
              <a:rPr lang="fr-FR" noProof="0" dirty="0" err="1" smtClean="0"/>
              <a:t>level</a:t>
            </a:r>
            <a:endParaRPr lang="fr-FR" noProof="0" dirty="0" smtClean="0"/>
          </a:p>
          <a:p>
            <a:pPr lvl="2"/>
            <a:r>
              <a:rPr lang="fr-FR" noProof="0" dirty="0" err="1" smtClean="0"/>
              <a:t>Third</a:t>
            </a:r>
            <a:r>
              <a:rPr lang="fr-FR" noProof="0" dirty="0" smtClean="0"/>
              <a:t> </a:t>
            </a:r>
            <a:r>
              <a:rPr lang="fr-FR" noProof="0" dirty="0" err="1" smtClean="0"/>
              <a:t>level</a:t>
            </a:r>
            <a:endParaRPr lang="fr-FR" noProof="0" dirty="0" smtClean="0"/>
          </a:p>
          <a:p>
            <a:pPr lvl="3"/>
            <a:r>
              <a:rPr lang="fr-FR" noProof="0" dirty="0" err="1" smtClean="0"/>
              <a:t>Fourth</a:t>
            </a:r>
            <a:r>
              <a:rPr lang="fr-FR" noProof="0" dirty="0" smtClean="0"/>
              <a:t> </a:t>
            </a:r>
            <a:r>
              <a:rPr lang="fr-FR" noProof="0" dirty="0" err="1" smtClean="0"/>
              <a:t>level</a:t>
            </a:r>
            <a:endParaRPr lang="fr-FR" noProof="0" dirty="0" smtClean="0"/>
          </a:p>
          <a:p>
            <a:pPr lvl="4"/>
            <a:r>
              <a:rPr lang="fr-FR" noProof="0" dirty="0" err="1" smtClean="0"/>
              <a:t>Fifth</a:t>
            </a:r>
            <a:r>
              <a:rPr lang="fr-FR" noProof="0" dirty="0" smtClean="0"/>
              <a:t> </a:t>
            </a:r>
            <a:r>
              <a:rPr lang="fr-FR" noProof="0" dirty="0" err="1" smtClean="0"/>
              <a:t>level</a:t>
            </a:r>
            <a:endParaRPr lang="fr-FR" noProof="0" dirty="0"/>
          </a:p>
        </p:txBody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09600" y="275167"/>
            <a:ext cx="11151029" cy="657556"/>
          </a:xfrm>
        </p:spPr>
        <p:txBody>
          <a:bodyPr/>
          <a:lstStyle>
            <a:lvl1pPr algn="l">
              <a:defRPr sz="4800" b="0">
                <a:solidFill>
                  <a:schemeClr val="bg1"/>
                </a:solidFill>
                <a:latin typeface="+mj-lt"/>
                <a:cs typeface="Segoe UI Light" panose="020B0502040204020203" pitchFamily="34" charset="0"/>
              </a:defRPr>
            </a:lvl1pPr>
          </a:lstStyle>
          <a:p>
            <a:r>
              <a:rPr lang="fr-FR" noProof="0" dirty="0" smtClean="0"/>
              <a:t>Click to </a:t>
            </a:r>
            <a:r>
              <a:rPr lang="fr-FR" noProof="0" dirty="0" err="1" smtClean="0"/>
              <a:t>edit</a:t>
            </a:r>
            <a:r>
              <a:rPr lang="fr-FR" noProof="0" dirty="0" smtClean="0"/>
              <a:t> Master </a:t>
            </a:r>
            <a:r>
              <a:rPr lang="fr-FR" noProof="0" dirty="0" err="1" smtClean="0"/>
              <a:t>title</a:t>
            </a:r>
            <a:r>
              <a:rPr lang="fr-FR" noProof="0" dirty="0" smtClean="0"/>
              <a:t> style</a:t>
            </a:r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121448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Graph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2"/>
          <p:cNvSpPr>
            <a:spLocks noGrp="1"/>
          </p:cNvSpPr>
          <p:nvPr>
            <p:ph idx="13"/>
          </p:nvPr>
        </p:nvSpPr>
        <p:spPr>
          <a:xfrm>
            <a:off x="9840416" y="1124745"/>
            <a:ext cx="1945184" cy="4992555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Segoe UI Light" panose="020B0502040204020203" pitchFamily="34" charset="0"/>
              </a:defRPr>
            </a:lvl1pPr>
            <a:lvl2pPr>
              <a:defRPr>
                <a:solidFill>
                  <a:srgbClr val="4F81BD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2pPr>
            <a:lvl3pPr>
              <a:defRPr>
                <a:solidFill>
                  <a:srgbClr val="4F81BD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3pPr>
            <a:lvl4pPr>
              <a:defRPr>
                <a:solidFill>
                  <a:srgbClr val="4F81BD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4pPr>
            <a:lvl5pPr>
              <a:defRPr>
                <a:solidFill>
                  <a:srgbClr val="4F81BD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5pPr>
          </a:lstStyle>
          <a:p>
            <a:pPr lvl="0"/>
            <a:r>
              <a:rPr lang="fr-FR" noProof="0" dirty="0" smtClean="0"/>
              <a:t>Click to </a:t>
            </a:r>
            <a:r>
              <a:rPr lang="fr-FR" noProof="0" dirty="0" err="1" smtClean="0"/>
              <a:t>edit</a:t>
            </a:r>
            <a:r>
              <a:rPr lang="fr-FR" noProof="0" dirty="0" smtClean="0"/>
              <a:t> Master </a:t>
            </a:r>
            <a:r>
              <a:rPr lang="fr-FR" noProof="0" dirty="0" err="1" smtClean="0"/>
              <a:t>text</a:t>
            </a:r>
            <a:r>
              <a:rPr lang="fr-FR" noProof="0" dirty="0" smtClean="0"/>
              <a:t> styles</a:t>
            </a:r>
          </a:p>
        </p:txBody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09600" y="275167"/>
            <a:ext cx="11151029" cy="657556"/>
          </a:xfrm>
        </p:spPr>
        <p:txBody>
          <a:bodyPr/>
          <a:lstStyle>
            <a:lvl1pPr algn="l">
              <a:defRPr sz="4800" b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Segoe UI Light" panose="020B0502040204020203" pitchFamily="34" charset="0"/>
              </a:defRPr>
            </a:lvl1pPr>
          </a:lstStyle>
          <a:p>
            <a:r>
              <a:rPr lang="fr-FR" noProof="0" dirty="0" smtClean="0"/>
              <a:t>Click to </a:t>
            </a:r>
            <a:r>
              <a:rPr lang="fr-FR" noProof="0" dirty="0" err="1" smtClean="0"/>
              <a:t>edit</a:t>
            </a:r>
            <a:r>
              <a:rPr lang="fr-FR" noProof="0" dirty="0" smtClean="0"/>
              <a:t> Master </a:t>
            </a:r>
            <a:r>
              <a:rPr lang="fr-FR" noProof="0" dirty="0" err="1" smtClean="0"/>
              <a:t>title</a:t>
            </a:r>
            <a:r>
              <a:rPr lang="fr-FR" noProof="0" dirty="0" smtClean="0"/>
              <a:t> style</a:t>
            </a:r>
            <a:endParaRPr lang="fr-FR" noProof="0" dirty="0"/>
          </a:p>
        </p:txBody>
      </p:sp>
      <p:sp>
        <p:nvSpPr>
          <p:cNvPr id="6" name="Content Placeholder 2"/>
          <p:cNvSpPr>
            <a:spLocks noGrp="1"/>
          </p:cNvSpPr>
          <p:nvPr>
            <p:ph idx="14"/>
          </p:nvPr>
        </p:nvSpPr>
        <p:spPr>
          <a:xfrm>
            <a:off x="609600" y="1124745"/>
            <a:ext cx="8955269" cy="4992555"/>
          </a:xfrm>
        </p:spPr>
        <p:txBody>
          <a:bodyPr>
            <a:normAutofit/>
          </a:bodyPr>
          <a:lstStyle>
            <a:lvl1pPr>
              <a:defRPr sz="3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Segoe UI Light" panose="020B0502040204020203" pitchFamily="34" charset="0"/>
              </a:defRPr>
            </a:lvl1pPr>
            <a:lvl2pPr>
              <a:defRPr>
                <a:solidFill>
                  <a:srgbClr val="4F81BD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2pPr>
            <a:lvl3pPr>
              <a:defRPr>
                <a:solidFill>
                  <a:srgbClr val="4F81BD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3pPr>
            <a:lvl4pPr>
              <a:defRPr>
                <a:solidFill>
                  <a:srgbClr val="4F81BD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4pPr>
            <a:lvl5pPr>
              <a:defRPr>
                <a:solidFill>
                  <a:srgbClr val="4F81BD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5pPr>
          </a:lstStyle>
          <a:p>
            <a:pPr lvl="0"/>
            <a:endParaRPr lang="fr-FR" noProof="0" dirty="0" smtClean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12" y="5987092"/>
            <a:ext cx="1045775" cy="336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017254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lu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200151"/>
            <a:ext cx="5384800" cy="4917147"/>
          </a:xfrm>
        </p:spPr>
        <p:txBody>
          <a:bodyPr>
            <a:normAutofit/>
          </a:bodyPr>
          <a:lstStyle>
            <a:lvl1pPr>
              <a:defRPr sz="2667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Segoe UI Light" panose="020B0502040204020203" pitchFamily="34" charset="0"/>
              </a:defRPr>
            </a:lvl1pPr>
            <a:lvl2pPr>
              <a:defRPr sz="2667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Segoe UI Light" panose="020B0502040204020203" pitchFamily="34" charset="0"/>
              </a:defRPr>
            </a:lvl2pPr>
            <a:lvl3pPr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Segoe UI Light" panose="020B0502040204020203" pitchFamily="34" charset="0"/>
              </a:defRPr>
            </a:lvl3pPr>
            <a:lvl4pPr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Segoe UI Light" panose="020B0502040204020203" pitchFamily="34" charset="0"/>
              </a:defRPr>
            </a:lvl4pPr>
            <a:lvl5pPr>
              <a:defRPr sz="2133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Segoe UI Light" panose="020B0502040204020203" pitchFamily="34" charset="0"/>
              </a:defRPr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fr-FR" noProof="0" dirty="0" smtClean="0"/>
              <a:t>Click to </a:t>
            </a:r>
            <a:r>
              <a:rPr lang="fr-FR" noProof="0" dirty="0" err="1" smtClean="0"/>
              <a:t>edit</a:t>
            </a:r>
            <a:r>
              <a:rPr lang="fr-FR" noProof="0" dirty="0" smtClean="0"/>
              <a:t> Master </a:t>
            </a:r>
            <a:r>
              <a:rPr lang="fr-FR" noProof="0" dirty="0" err="1" smtClean="0"/>
              <a:t>text</a:t>
            </a:r>
            <a:r>
              <a:rPr lang="fr-FR" noProof="0" dirty="0" smtClean="0"/>
              <a:t> styles</a:t>
            </a:r>
          </a:p>
          <a:p>
            <a:pPr lvl="1"/>
            <a:r>
              <a:rPr lang="fr-FR" noProof="0" dirty="0" smtClean="0"/>
              <a:t>Second </a:t>
            </a:r>
            <a:r>
              <a:rPr lang="fr-FR" noProof="0" dirty="0" err="1" smtClean="0"/>
              <a:t>level</a:t>
            </a:r>
            <a:endParaRPr lang="fr-FR" noProof="0" dirty="0" smtClean="0"/>
          </a:p>
          <a:p>
            <a:pPr lvl="2"/>
            <a:r>
              <a:rPr lang="fr-FR" noProof="0" dirty="0" err="1" smtClean="0"/>
              <a:t>Third</a:t>
            </a:r>
            <a:r>
              <a:rPr lang="fr-FR" noProof="0" dirty="0" smtClean="0"/>
              <a:t> </a:t>
            </a:r>
            <a:r>
              <a:rPr lang="fr-FR" noProof="0" dirty="0" err="1" smtClean="0"/>
              <a:t>level</a:t>
            </a:r>
            <a:endParaRPr lang="fr-FR" noProof="0" dirty="0" smtClean="0"/>
          </a:p>
          <a:p>
            <a:pPr lvl="3"/>
            <a:r>
              <a:rPr lang="fr-FR" noProof="0" dirty="0" err="1" smtClean="0"/>
              <a:t>Fourth</a:t>
            </a:r>
            <a:r>
              <a:rPr lang="fr-FR" noProof="0" dirty="0" smtClean="0"/>
              <a:t> </a:t>
            </a:r>
            <a:r>
              <a:rPr lang="fr-FR" noProof="0" dirty="0" err="1" smtClean="0"/>
              <a:t>level</a:t>
            </a:r>
            <a:endParaRPr lang="fr-FR" noProof="0" dirty="0" smtClean="0"/>
          </a:p>
          <a:p>
            <a:pPr lvl="4"/>
            <a:r>
              <a:rPr lang="fr-FR" noProof="0" dirty="0" err="1" smtClean="0"/>
              <a:t>Fifth</a:t>
            </a:r>
            <a:r>
              <a:rPr lang="fr-FR" noProof="0" dirty="0" smtClean="0"/>
              <a:t> </a:t>
            </a:r>
            <a:r>
              <a:rPr lang="fr-FR" noProof="0" dirty="0" err="1" smtClean="0"/>
              <a:t>level</a:t>
            </a:r>
            <a:endParaRPr lang="fr-FR" noProof="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200150"/>
            <a:ext cx="5384800" cy="4917148"/>
          </a:xfrm>
        </p:spPr>
        <p:txBody>
          <a:bodyPr>
            <a:normAutofit/>
          </a:bodyPr>
          <a:lstStyle>
            <a:lvl1pPr>
              <a:defRPr sz="2667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Segoe UI Light" panose="020B0502040204020203" pitchFamily="34" charset="0"/>
              </a:defRPr>
            </a:lvl1pPr>
            <a:lvl2pPr>
              <a:defRPr sz="2667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Segoe UI Light" panose="020B0502040204020203" pitchFamily="34" charset="0"/>
              </a:defRPr>
            </a:lvl2pPr>
            <a:lvl3pPr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Segoe UI Light" panose="020B0502040204020203" pitchFamily="34" charset="0"/>
              </a:defRPr>
            </a:lvl3pPr>
            <a:lvl4pPr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Segoe UI Light" panose="020B0502040204020203" pitchFamily="34" charset="0"/>
              </a:defRPr>
            </a:lvl4pPr>
            <a:lvl5pPr>
              <a:defRPr sz="2133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Segoe UI Light" panose="020B0502040204020203" pitchFamily="34" charset="0"/>
              </a:defRPr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fr-FR" noProof="0" dirty="0" smtClean="0"/>
              <a:t>Click to </a:t>
            </a:r>
            <a:r>
              <a:rPr lang="fr-FR" noProof="0" dirty="0" err="1" smtClean="0"/>
              <a:t>edit</a:t>
            </a:r>
            <a:r>
              <a:rPr lang="fr-FR" noProof="0" dirty="0" smtClean="0"/>
              <a:t> Master </a:t>
            </a:r>
            <a:r>
              <a:rPr lang="fr-FR" noProof="0" dirty="0" err="1" smtClean="0"/>
              <a:t>text</a:t>
            </a:r>
            <a:r>
              <a:rPr lang="fr-FR" noProof="0" dirty="0" smtClean="0"/>
              <a:t> styles</a:t>
            </a:r>
          </a:p>
          <a:p>
            <a:pPr lvl="1"/>
            <a:r>
              <a:rPr lang="fr-FR" noProof="0" dirty="0" smtClean="0"/>
              <a:t>Second </a:t>
            </a:r>
            <a:r>
              <a:rPr lang="fr-FR" noProof="0" dirty="0" err="1" smtClean="0"/>
              <a:t>level</a:t>
            </a:r>
            <a:endParaRPr lang="fr-FR" noProof="0" dirty="0" smtClean="0"/>
          </a:p>
          <a:p>
            <a:pPr lvl="2"/>
            <a:r>
              <a:rPr lang="fr-FR" noProof="0" dirty="0" err="1" smtClean="0"/>
              <a:t>Third</a:t>
            </a:r>
            <a:r>
              <a:rPr lang="fr-FR" noProof="0" dirty="0" smtClean="0"/>
              <a:t> </a:t>
            </a:r>
            <a:r>
              <a:rPr lang="fr-FR" noProof="0" dirty="0" err="1" smtClean="0"/>
              <a:t>level</a:t>
            </a:r>
            <a:endParaRPr lang="fr-FR" noProof="0" dirty="0" smtClean="0"/>
          </a:p>
          <a:p>
            <a:pPr lvl="3"/>
            <a:r>
              <a:rPr lang="fr-FR" noProof="0" dirty="0" err="1" smtClean="0"/>
              <a:t>Fourth</a:t>
            </a:r>
            <a:r>
              <a:rPr lang="fr-FR" noProof="0" dirty="0" smtClean="0"/>
              <a:t> </a:t>
            </a:r>
            <a:r>
              <a:rPr lang="fr-FR" noProof="0" dirty="0" err="1" smtClean="0"/>
              <a:t>level</a:t>
            </a:r>
            <a:endParaRPr lang="fr-FR" noProof="0" dirty="0" smtClean="0"/>
          </a:p>
          <a:p>
            <a:pPr lvl="4"/>
            <a:r>
              <a:rPr lang="fr-FR" noProof="0" dirty="0" err="1" smtClean="0"/>
              <a:t>Fifth</a:t>
            </a:r>
            <a:r>
              <a:rPr lang="fr-FR" noProof="0" dirty="0" smtClean="0"/>
              <a:t> </a:t>
            </a:r>
            <a:r>
              <a:rPr lang="fr-FR" noProof="0" dirty="0" err="1" smtClean="0"/>
              <a:t>level</a:t>
            </a:r>
            <a:endParaRPr lang="fr-FR" noProof="0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09600" y="275167"/>
            <a:ext cx="10959008" cy="657556"/>
          </a:xfrm>
        </p:spPr>
        <p:txBody>
          <a:bodyPr/>
          <a:lstStyle>
            <a:lvl1pPr algn="l">
              <a:defRPr sz="4800" b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Segoe UI Light" panose="020B0502040204020203" pitchFamily="34" charset="0"/>
              </a:defRPr>
            </a:lvl1pPr>
          </a:lstStyle>
          <a:p>
            <a:r>
              <a:rPr lang="fr-FR" noProof="0" dirty="0" smtClean="0"/>
              <a:t>Click to </a:t>
            </a:r>
            <a:r>
              <a:rPr lang="fr-FR" noProof="0" dirty="0" err="1" smtClean="0"/>
              <a:t>edit</a:t>
            </a:r>
            <a:r>
              <a:rPr lang="fr-FR" noProof="0" dirty="0" smtClean="0"/>
              <a:t> Master </a:t>
            </a:r>
            <a:r>
              <a:rPr lang="fr-FR" noProof="0" dirty="0" err="1" smtClean="0"/>
              <a:t>title</a:t>
            </a:r>
            <a:r>
              <a:rPr lang="fr-FR" noProof="0" dirty="0" smtClean="0"/>
              <a:t> style</a:t>
            </a:r>
            <a:endParaRPr lang="fr-FR" noProof="0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12" y="5987092"/>
            <a:ext cx="1045775" cy="336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162325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 Blue">
    <p:bg>
      <p:bgPr>
        <a:solidFill>
          <a:srgbClr val="B914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200151"/>
            <a:ext cx="5384800" cy="4917147"/>
          </a:xfrm>
        </p:spPr>
        <p:txBody>
          <a:bodyPr>
            <a:normAutofit/>
          </a:bodyPr>
          <a:lstStyle>
            <a:lvl1pPr>
              <a:defRPr sz="2667">
                <a:solidFill>
                  <a:schemeClr val="bg1"/>
                </a:solidFill>
                <a:latin typeface="+mn-lt"/>
                <a:cs typeface="Segoe UI Light" panose="020B0502040204020203" pitchFamily="34" charset="0"/>
              </a:defRPr>
            </a:lvl1pPr>
            <a:lvl2pPr>
              <a:defRPr sz="2667">
                <a:solidFill>
                  <a:schemeClr val="bg1"/>
                </a:solidFill>
                <a:latin typeface="+mn-lt"/>
                <a:cs typeface="Segoe UI Light" panose="020B0502040204020203" pitchFamily="34" charset="0"/>
              </a:defRPr>
            </a:lvl2pPr>
            <a:lvl3pPr>
              <a:defRPr sz="2400">
                <a:solidFill>
                  <a:schemeClr val="bg1"/>
                </a:solidFill>
                <a:latin typeface="+mn-lt"/>
                <a:cs typeface="Segoe UI Light" panose="020B0502040204020203" pitchFamily="34" charset="0"/>
              </a:defRPr>
            </a:lvl3pPr>
            <a:lvl4pPr>
              <a:defRPr sz="2400">
                <a:solidFill>
                  <a:schemeClr val="bg1"/>
                </a:solidFill>
                <a:latin typeface="+mn-lt"/>
                <a:cs typeface="Segoe UI Light" panose="020B0502040204020203" pitchFamily="34" charset="0"/>
              </a:defRPr>
            </a:lvl4pPr>
            <a:lvl5pPr>
              <a:defRPr sz="2133">
                <a:solidFill>
                  <a:schemeClr val="bg1"/>
                </a:solidFill>
                <a:latin typeface="+mn-lt"/>
                <a:cs typeface="Segoe UI Light" panose="020B0502040204020203" pitchFamily="34" charset="0"/>
              </a:defRPr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fr-FR" noProof="0" dirty="0" smtClean="0"/>
              <a:t>Click to </a:t>
            </a:r>
            <a:r>
              <a:rPr lang="fr-FR" noProof="0" dirty="0" err="1" smtClean="0"/>
              <a:t>edit</a:t>
            </a:r>
            <a:r>
              <a:rPr lang="fr-FR" noProof="0" dirty="0" smtClean="0"/>
              <a:t> Master </a:t>
            </a:r>
            <a:r>
              <a:rPr lang="fr-FR" noProof="0" dirty="0" err="1" smtClean="0"/>
              <a:t>text</a:t>
            </a:r>
            <a:r>
              <a:rPr lang="fr-FR" noProof="0" dirty="0" smtClean="0"/>
              <a:t> styles</a:t>
            </a:r>
          </a:p>
          <a:p>
            <a:pPr lvl="1"/>
            <a:r>
              <a:rPr lang="fr-FR" noProof="0" dirty="0" smtClean="0"/>
              <a:t>Second </a:t>
            </a:r>
            <a:r>
              <a:rPr lang="fr-FR" noProof="0" dirty="0" err="1" smtClean="0"/>
              <a:t>level</a:t>
            </a:r>
            <a:endParaRPr lang="fr-FR" noProof="0" dirty="0" smtClean="0"/>
          </a:p>
          <a:p>
            <a:pPr lvl="2"/>
            <a:r>
              <a:rPr lang="fr-FR" noProof="0" dirty="0" err="1" smtClean="0"/>
              <a:t>Third</a:t>
            </a:r>
            <a:r>
              <a:rPr lang="fr-FR" noProof="0" dirty="0" smtClean="0"/>
              <a:t> </a:t>
            </a:r>
            <a:r>
              <a:rPr lang="fr-FR" noProof="0" dirty="0" err="1" smtClean="0"/>
              <a:t>level</a:t>
            </a:r>
            <a:endParaRPr lang="fr-FR" noProof="0" dirty="0" smtClean="0"/>
          </a:p>
          <a:p>
            <a:pPr lvl="3"/>
            <a:r>
              <a:rPr lang="fr-FR" noProof="0" dirty="0" err="1" smtClean="0"/>
              <a:t>Fourth</a:t>
            </a:r>
            <a:r>
              <a:rPr lang="fr-FR" noProof="0" dirty="0" smtClean="0"/>
              <a:t> </a:t>
            </a:r>
            <a:r>
              <a:rPr lang="fr-FR" noProof="0" dirty="0" err="1" smtClean="0"/>
              <a:t>level</a:t>
            </a:r>
            <a:endParaRPr lang="fr-FR" noProof="0" dirty="0" smtClean="0"/>
          </a:p>
          <a:p>
            <a:pPr lvl="4"/>
            <a:r>
              <a:rPr lang="fr-FR" noProof="0" dirty="0" err="1" smtClean="0"/>
              <a:t>Fifth</a:t>
            </a:r>
            <a:r>
              <a:rPr lang="fr-FR" noProof="0" dirty="0" smtClean="0"/>
              <a:t> </a:t>
            </a:r>
            <a:r>
              <a:rPr lang="fr-FR" noProof="0" dirty="0" err="1" smtClean="0"/>
              <a:t>level</a:t>
            </a:r>
            <a:endParaRPr lang="fr-FR" noProof="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200150"/>
            <a:ext cx="5384800" cy="4917148"/>
          </a:xfrm>
        </p:spPr>
        <p:txBody>
          <a:bodyPr>
            <a:normAutofit/>
          </a:bodyPr>
          <a:lstStyle>
            <a:lvl1pPr>
              <a:defRPr sz="2667">
                <a:solidFill>
                  <a:schemeClr val="bg1"/>
                </a:solidFill>
                <a:latin typeface="+mn-lt"/>
                <a:cs typeface="Segoe UI Light" panose="020B0502040204020203" pitchFamily="34" charset="0"/>
              </a:defRPr>
            </a:lvl1pPr>
            <a:lvl2pPr>
              <a:defRPr sz="2667">
                <a:solidFill>
                  <a:schemeClr val="bg1"/>
                </a:solidFill>
                <a:latin typeface="+mn-lt"/>
                <a:cs typeface="Segoe UI Light" panose="020B0502040204020203" pitchFamily="34" charset="0"/>
              </a:defRPr>
            </a:lvl2pPr>
            <a:lvl3pPr>
              <a:defRPr sz="2400">
                <a:solidFill>
                  <a:schemeClr val="bg1"/>
                </a:solidFill>
                <a:latin typeface="+mn-lt"/>
                <a:cs typeface="Segoe UI Light" panose="020B0502040204020203" pitchFamily="34" charset="0"/>
              </a:defRPr>
            </a:lvl3pPr>
            <a:lvl4pPr>
              <a:defRPr sz="2400">
                <a:solidFill>
                  <a:schemeClr val="bg1"/>
                </a:solidFill>
                <a:latin typeface="+mn-lt"/>
                <a:cs typeface="Segoe UI Light" panose="020B0502040204020203" pitchFamily="34" charset="0"/>
              </a:defRPr>
            </a:lvl4pPr>
            <a:lvl5pPr>
              <a:defRPr sz="2133">
                <a:solidFill>
                  <a:schemeClr val="bg1"/>
                </a:solidFill>
                <a:latin typeface="+mn-lt"/>
                <a:cs typeface="Segoe UI Light" panose="020B0502040204020203" pitchFamily="34" charset="0"/>
              </a:defRPr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fr-FR" noProof="0" dirty="0" smtClean="0"/>
              <a:t>Click to </a:t>
            </a:r>
            <a:r>
              <a:rPr lang="fr-FR" noProof="0" dirty="0" err="1" smtClean="0"/>
              <a:t>edit</a:t>
            </a:r>
            <a:r>
              <a:rPr lang="fr-FR" noProof="0" dirty="0" smtClean="0"/>
              <a:t> Master </a:t>
            </a:r>
            <a:r>
              <a:rPr lang="fr-FR" noProof="0" dirty="0" err="1" smtClean="0"/>
              <a:t>text</a:t>
            </a:r>
            <a:r>
              <a:rPr lang="fr-FR" noProof="0" dirty="0" smtClean="0"/>
              <a:t> styles</a:t>
            </a:r>
          </a:p>
          <a:p>
            <a:pPr lvl="1"/>
            <a:r>
              <a:rPr lang="fr-FR" noProof="0" dirty="0" smtClean="0"/>
              <a:t>Second </a:t>
            </a:r>
            <a:r>
              <a:rPr lang="fr-FR" noProof="0" dirty="0" err="1" smtClean="0"/>
              <a:t>level</a:t>
            </a:r>
            <a:endParaRPr lang="fr-FR" noProof="0" dirty="0" smtClean="0"/>
          </a:p>
          <a:p>
            <a:pPr lvl="2"/>
            <a:r>
              <a:rPr lang="fr-FR" noProof="0" dirty="0" err="1" smtClean="0"/>
              <a:t>Third</a:t>
            </a:r>
            <a:r>
              <a:rPr lang="fr-FR" noProof="0" dirty="0" smtClean="0"/>
              <a:t> </a:t>
            </a:r>
            <a:r>
              <a:rPr lang="fr-FR" noProof="0" dirty="0" err="1" smtClean="0"/>
              <a:t>level</a:t>
            </a:r>
            <a:endParaRPr lang="fr-FR" noProof="0" dirty="0" smtClean="0"/>
          </a:p>
          <a:p>
            <a:pPr lvl="3"/>
            <a:r>
              <a:rPr lang="fr-FR" noProof="0" dirty="0" err="1" smtClean="0"/>
              <a:t>Fourth</a:t>
            </a:r>
            <a:r>
              <a:rPr lang="fr-FR" noProof="0" dirty="0" smtClean="0"/>
              <a:t> </a:t>
            </a:r>
            <a:r>
              <a:rPr lang="fr-FR" noProof="0" dirty="0" err="1" smtClean="0"/>
              <a:t>level</a:t>
            </a:r>
            <a:endParaRPr lang="fr-FR" noProof="0" dirty="0" smtClean="0"/>
          </a:p>
          <a:p>
            <a:pPr lvl="4"/>
            <a:r>
              <a:rPr lang="fr-FR" noProof="0" dirty="0" err="1" smtClean="0"/>
              <a:t>Fifth</a:t>
            </a:r>
            <a:r>
              <a:rPr lang="fr-FR" noProof="0" dirty="0" smtClean="0"/>
              <a:t> </a:t>
            </a:r>
            <a:r>
              <a:rPr lang="fr-FR" noProof="0" dirty="0" err="1" smtClean="0"/>
              <a:t>level</a:t>
            </a:r>
            <a:endParaRPr lang="fr-FR" noProof="0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09600" y="275167"/>
            <a:ext cx="10959008" cy="657556"/>
          </a:xfrm>
        </p:spPr>
        <p:txBody>
          <a:bodyPr/>
          <a:lstStyle>
            <a:lvl1pPr algn="l">
              <a:defRPr sz="4800" b="0">
                <a:solidFill>
                  <a:schemeClr val="bg1"/>
                </a:solidFill>
                <a:latin typeface="+mj-lt"/>
                <a:cs typeface="Segoe UI Light" panose="020B0502040204020203" pitchFamily="34" charset="0"/>
              </a:defRPr>
            </a:lvl1pPr>
          </a:lstStyle>
          <a:p>
            <a:r>
              <a:rPr lang="fr-FR" noProof="0" dirty="0" smtClean="0"/>
              <a:t>Click to </a:t>
            </a:r>
            <a:r>
              <a:rPr lang="fr-FR" noProof="0" dirty="0" err="1" smtClean="0"/>
              <a:t>edit</a:t>
            </a:r>
            <a:r>
              <a:rPr lang="fr-FR" noProof="0" dirty="0" smtClean="0"/>
              <a:t> Master </a:t>
            </a:r>
            <a:r>
              <a:rPr lang="fr-FR" noProof="0" dirty="0" err="1" smtClean="0"/>
              <a:t>title</a:t>
            </a:r>
            <a:r>
              <a:rPr lang="fr-FR" noProof="0" dirty="0" smtClean="0"/>
              <a:t> style</a:t>
            </a:r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6272851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 BLu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124744"/>
            <a:ext cx="5386917" cy="639761"/>
          </a:xfrm>
        </p:spPr>
        <p:txBody>
          <a:bodyPr anchor="b"/>
          <a:lstStyle>
            <a:lvl1pPr marL="0" indent="0">
              <a:buNone/>
              <a:defRPr sz="2667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Segoe UI Light" panose="020B0502040204020203" pitchFamily="34" charset="0"/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fr-FR" noProof="0" dirty="0" smtClean="0"/>
              <a:t>Click to </a:t>
            </a:r>
            <a:r>
              <a:rPr lang="fr-FR" noProof="0" dirty="0" err="1" smtClean="0"/>
              <a:t>edit</a:t>
            </a:r>
            <a:r>
              <a:rPr lang="fr-FR" noProof="0" dirty="0" smtClean="0"/>
              <a:t> Master </a:t>
            </a:r>
            <a:r>
              <a:rPr lang="fr-FR" noProof="0" dirty="0" err="1" smtClean="0"/>
              <a:t>text</a:t>
            </a:r>
            <a:r>
              <a:rPr lang="fr-FR" noProof="0" dirty="0" smtClean="0"/>
              <a:t>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1764505"/>
            <a:ext cx="5386917" cy="4352793"/>
          </a:xfrm>
        </p:spPr>
        <p:txBody>
          <a:bodyPr>
            <a:normAutofit/>
          </a:bodyPr>
          <a:lstStyle>
            <a:lvl1pPr>
              <a:defRPr sz="2667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Segoe UI Light" panose="020B0502040204020203" pitchFamily="34" charset="0"/>
              </a:defRPr>
            </a:lvl1pPr>
            <a:lvl2pPr>
              <a:defRPr sz="2667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Segoe UI Light" panose="020B0502040204020203" pitchFamily="34" charset="0"/>
              </a:defRPr>
            </a:lvl2pPr>
            <a:lvl3pPr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Segoe UI Light" panose="020B0502040204020203" pitchFamily="34" charset="0"/>
              </a:defRPr>
            </a:lvl3pPr>
            <a:lvl4pPr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Segoe UI Light" panose="020B0502040204020203" pitchFamily="34" charset="0"/>
              </a:defRPr>
            </a:lvl4pPr>
            <a:lvl5pPr>
              <a:defRPr sz="2133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Segoe UI Light" panose="020B0502040204020203" pitchFamily="34" charset="0"/>
              </a:defRPr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fr-FR" noProof="0" dirty="0" smtClean="0"/>
              <a:t>Click to </a:t>
            </a:r>
            <a:r>
              <a:rPr lang="fr-FR" noProof="0" dirty="0" err="1" smtClean="0"/>
              <a:t>edit</a:t>
            </a:r>
            <a:r>
              <a:rPr lang="fr-FR" noProof="0" dirty="0" smtClean="0"/>
              <a:t> Master </a:t>
            </a:r>
            <a:r>
              <a:rPr lang="fr-FR" noProof="0" dirty="0" err="1" smtClean="0"/>
              <a:t>text</a:t>
            </a:r>
            <a:r>
              <a:rPr lang="fr-FR" noProof="0" dirty="0" smtClean="0"/>
              <a:t> styles</a:t>
            </a:r>
          </a:p>
          <a:p>
            <a:pPr lvl="1"/>
            <a:r>
              <a:rPr lang="fr-FR" noProof="0" dirty="0" smtClean="0"/>
              <a:t>Second </a:t>
            </a:r>
            <a:r>
              <a:rPr lang="fr-FR" noProof="0" dirty="0" err="1" smtClean="0"/>
              <a:t>level</a:t>
            </a:r>
            <a:endParaRPr lang="fr-FR" noProof="0" dirty="0" smtClean="0"/>
          </a:p>
          <a:p>
            <a:pPr lvl="2"/>
            <a:r>
              <a:rPr lang="fr-FR" noProof="0" dirty="0" err="1" smtClean="0"/>
              <a:t>Third</a:t>
            </a:r>
            <a:r>
              <a:rPr lang="fr-FR" noProof="0" dirty="0" smtClean="0"/>
              <a:t> </a:t>
            </a:r>
            <a:r>
              <a:rPr lang="fr-FR" noProof="0" dirty="0" err="1" smtClean="0"/>
              <a:t>level</a:t>
            </a:r>
            <a:endParaRPr lang="fr-FR" noProof="0" dirty="0" smtClean="0"/>
          </a:p>
          <a:p>
            <a:pPr lvl="3"/>
            <a:r>
              <a:rPr lang="fr-FR" noProof="0" dirty="0" err="1" smtClean="0"/>
              <a:t>Fourth</a:t>
            </a:r>
            <a:r>
              <a:rPr lang="fr-FR" noProof="0" dirty="0" smtClean="0"/>
              <a:t> </a:t>
            </a:r>
            <a:r>
              <a:rPr lang="fr-FR" noProof="0" dirty="0" err="1" smtClean="0"/>
              <a:t>level</a:t>
            </a:r>
            <a:endParaRPr lang="fr-FR" noProof="0" dirty="0" smtClean="0"/>
          </a:p>
          <a:p>
            <a:pPr lvl="4"/>
            <a:r>
              <a:rPr lang="fr-FR" noProof="0" dirty="0" err="1" smtClean="0"/>
              <a:t>Fifth</a:t>
            </a:r>
            <a:r>
              <a:rPr lang="fr-FR" noProof="0" dirty="0" smtClean="0"/>
              <a:t> </a:t>
            </a:r>
            <a:r>
              <a:rPr lang="fr-FR" noProof="0" dirty="0" err="1" smtClean="0"/>
              <a:t>level</a:t>
            </a:r>
            <a:endParaRPr lang="fr-FR" noProof="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124744"/>
            <a:ext cx="5389033" cy="639761"/>
          </a:xfrm>
        </p:spPr>
        <p:txBody>
          <a:bodyPr anchor="b"/>
          <a:lstStyle>
            <a:lvl1pPr marL="0" indent="0">
              <a:buNone/>
              <a:defRPr sz="2667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Segoe UI Light" panose="020B0502040204020203" pitchFamily="34" charset="0"/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fr-FR" noProof="0" dirty="0" smtClean="0"/>
              <a:t>Click to </a:t>
            </a:r>
            <a:r>
              <a:rPr lang="fr-FR" noProof="0" dirty="0" err="1" smtClean="0"/>
              <a:t>edit</a:t>
            </a:r>
            <a:r>
              <a:rPr lang="fr-FR" noProof="0" dirty="0" smtClean="0"/>
              <a:t> Master </a:t>
            </a:r>
            <a:r>
              <a:rPr lang="fr-FR" noProof="0" dirty="0" err="1" smtClean="0"/>
              <a:t>text</a:t>
            </a:r>
            <a:r>
              <a:rPr lang="fr-FR" noProof="0" dirty="0" smtClean="0"/>
              <a:t>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1764505"/>
            <a:ext cx="5389033" cy="4352793"/>
          </a:xfrm>
        </p:spPr>
        <p:txBody>
          <a:bodyPr>
            <a:normAutofit/>
          </a:bodyPr>
          <a:lstStyle>
            <a:lvl1pPr>
              <a:defRPr sz="2667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Segoe UI Light" panose="020B0502040204020203" pitchFamily="34" charset="0"/>
              </a:defRPr>
            </a:lvl1pPr>
            <a:lvl2pPr>
              <a:defRPr sz="2667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Segoe UI Light" panose="020B0502040204020203" pitchFamily="34" charset="0"/>
              </a:defRPr>
            </a:lvl2pPr>
            <a:lvl3pPr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Segoe UI Light" panose="020B0502040204020203" pitchFamily="34" charset="0"/>
              </a:defRPr>
            </a:lvl3pPr>
            <a:lvl4pPr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Segoe UI Light" panose="020B0502040204020203" pitchFamily="34" charset="0"/>
              </a:defRPr>
            </a:lvl4pPr>
            <a:lvl5pPr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Segoe UI Light" panose="020B0502040204020203" pitchFamily="34" charset="0"/>
              </a:defRPr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fr-FR" noProof="0" dirty="0" smtClean="0"/>
              <a:t>Click to </a:t>
            </a:r>
            <a:r>
              <a:rPr lang="fr-FR" noProof="0" dirty="0" err="1" smtClean="0"/>
              <a:t>edit</a:t>
            </a:r>
            <a:r>
              <a:rPr lang="fr-FR" noProof="0" dirty="0" smtClean="0"/>
              <a:t> Master </a:t>
            </a:r>
            <a:r>
              <a:rPr lang="fr-FR" noProof="0" dirty="0" err="1" smtClean="0"/>
              <a:t>text</a:t>
            </a:r>
            <a:r>
              <a:rPr lang="fr-FR" noProof="0" dirty="0" smtClean="0"/>
              <a:t> styles</a:t>
            </a:r>
          </a:p>
          <a:p>
            <a:pPr lvl="1"/>
            <a:r>
              <a:rPr lang="fr-FR" noProof="0" dirty="0" smtClean="0"/>
              <a:t>Second </a:t>
            </a:r>
            <a:r>
              <a:rPr lang="fr-FR" noProof="0" dirty="0" err="1" smtClean="0"/>
              <a:t>level</a:t>
            </a:r>
            <a:endParaRPr lang="fr-FR" noProof="0" dirty="0" smtClean="0"/>
          </a:p>
          <a:p>
            <a:pPr lvl="2"/>
            <a:r>
              <a:rPr lang="fr-FR" noProof="0" dirty="0" err="1" smtClean="0"/>
              <a:t>Third</a:t>
            </a:r>
            <a:r>
              <a:rPr lang="fr-FR" noProof="0" dirty="0" smtClean="0"/>
              <a:t> </a:t>
            </a:r>
            <a:r>
              <a:rPr lang="fr-FR" noProof="0" dirty="0" err="1" smtClean="0"/>
              <a:t>level</a:t>
            </a:r>
            <a:endParaRPr lang="fr-FR" noProof="0" dirty="0" smtClean="0"/>
          </a:p>
          <a:p>
            <a:pPr lvl="3"/>
            <a:r>
              <a:rPr lang="fr-FR" noProof="0" dirty="0" err="1" smtClean="0"/>
              <a:t>Fourth</a:t>
            </a:r>
            <a:r>
              <a:rPr lang="fr-FR" noProof="0" dirty="0" smtClean="0"/>
              <a:t> </a:t>
            </a:r>
            <a:r>
              <a:rPr lang="fr-FR" noProof="0" dirty="0" err="1" smtClean="0"/>
              <a:t>level</a:t>
            </a:r>
            <a:endParaRPr lang="fr-FR" noProof="0" dirty="0" smtClean="0"/>
          </a:p>
          <a:p>
            <a:pPr lvl="4"/>
            <a:r>
              <a:rPr lang="fr-FR" noProof="0" dirty="0" err="1" smtClean="0"/>
              <a:t>Fifth</a:t>
            </a:r>
            <a:r>
              <a:rPr lang="fr-FR" noProof="0" dirty="0" smtClean="0"/>
              <a:t> </a:t>
            </a:r>
            <a:r>
              <a:rPr lang="fr-FR" noProof="0" dirty="0" err="1" smtClean="0"/>
              <a:t>level</a:t>
            </a:r>
            <a:endParaRPr lang="fr-FR" noProof="0" dirty="0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609600" y="275167"/>
            <a:ext cx="10959008" cy="657556"/>
          </a:xfrm>
        </p:spPr>
        <p:txBody>
          <a:bodyPr/>
          <a:lstStyle>
            <a:lvl1pPr algn="l">
              <a:defRPr sz="4800" b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Segoe UI Light" panose="020B0502040204020203" pitchFamily="34" charset="0"/>
              </a:defRPr>
            </a:lvl1pPr>
          </a:lstStyle>
          <a:p>
            <a:r>
              <a:rPr lang="fr-FR" noProof="0" dirty="0" smtClean="0"/>
              <a:t>Click to </a:t>
            </a:r>
            <a:r>
              <a:rPr lang="fr-FR" noProof="0" dirty="0" err="1" smtClean="0"/>
              <a:t>edit</a:t>
            </a:r>
            <a:r>
              <a:rPr lang="fr-FR" noProof="0" dirty="0" smtClean="0"/>
              <a:t> Master </a:t>
            </a:r>
            <a:r>
              <a:rPr lang="fr-FR" noProof="0" dirty="0" err="1" smtClean="0"/>
              <a:t>title</a:t>
            </a:r>
            <a:r>
              <a:rPr lang="fr-FR" noProof="0" dirty="0" smtClean="0"/>
              <a:t> style</a:t>
            </a:r>
            <a:endParaRPr lang="fr-FR" noProof="0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12" y="5987092"/>
            <a:ext cx="1045775" cy="336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330636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Blu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609600" y="275167"/>
            <a:ext cx="11247040" cy="657556"/>
          </a:xfrm>
        </p:spPr>
        <p:txBody>
          <a:bodyPr/>
          <a:lstStyle>
            <a:lvl1pPr algn="l">
              <a:defRPr sz="4800" b="0">
                <a:solidFill>
                  <a:schemeClr val="tx1"/>
                </a:solidFill>
                <a:latin typeface="+mj-lt"/>
                <a:cs typeface="Segoe UI Light" panose="020B0502040204020203" pitchFamily="34" charset="0"/>
              </a:defRPr>
            </a:lvl1pPr>
          </a:lstStyle>
          <a:p>
            <a:r>
              <a:rPr lang="fr-FR" noProof="0" dirty="0" smtClean="0"/>
              <a:t>Click to </a:t>
            </a:r>
            <a:r>
              <a:rPr lang="fr-FR" noProof="0" dirty="0" err="1" smtClean="0"/>
              <a:t>edit</a:t>
            </a:r>
            <a:r>
              <a:rPr lang="fr-FR" noProof="0" dirty="0" smtClean="0"/>
              <a:t> Master </a:t>
            </a:r>
            <a:r>
              <a:rPr lang="fr-FR" noProof="0" dirty="0" err="1" smtClean="0"/>
              <a:t>title</a:t>
            </a:r>
            <a:r>
              <a:rPr lang="fr-FR" noProof="0" dirty="0" smtClean="0"/>
              <a:t> style</a:t>
            </a:r>
            <a:endParaRPr lang="fr-FR" noProof="0" dirty="0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12" y="5987092"/>
            <a:ext cx="1045775" cy="336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548449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 Blue">
    <p:bg>
      <p:bgPr>
        <a:solidFill>
          <a:srgbClr val="B914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609600" y="275167"/>
            <a:ext cx="11247040" cy="657556"/>
          </a:xfrm>
        </p:spPr>
        <p:txBody>
          <a:bodyPr/>
          <a:lstStyle>
            <a:lvl1pPr algn="l">
              <a:defRPr sz="4800" b="0">
                <a:solidFill>
                  <a:schemeClr val="bg1"/>
                </a:solidFill>
                <a:latin typeface="+mj-lt"/>
                <a:cs typeface="Segoe UI Light" panose="020B0502040204020203" pitchFamily="34" charset="0"/>
              </a:defRPr>
            </a:lvl1pPr>
          </a:lstStyle>
          <a:p>
            <a:r>
              <a:rPr lang="fr-FR" noProof="0" dirty="0" smtClean="0"/>
              <a:t>Click to </a:t>
            </a:r>
            <a:r>
              <a:rPr lang="fr-FR" noProof="0" dirty="0" err="1" smtClean="0"/>
              <a:t>edit</a:t>
            </a:r>
            <a:r>
              <a:rPr lang="fr-FR" noProof="0" dirty="0" smtClean="0"/>
              <a:t> Master </a:t>
            </a:r>
            <a:r>
              <a:rPr lang="fr-FR" noProof="0" dirty="0" err="1" smtClean="0"/>
              <a:t>title</a:t>
            </a:r>
            <a:r>
              <a:rPr lang="fr-FR" noProof="0" dirty="0" smtClean="0"/>
              <a:t> style</a:t>
            </a:r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0990811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Blu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12" y="5987092"/>
            <a:ext cx="1045775" cy="336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387506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Blank Blu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 userDrawn="1"/>
        </p:nvSpPr>
        <p:spPr>
          <a:xfrm>
            <a:off x="0" y="5885894"/>
            <a:ext cx="12192000" cy="972105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b">
            <a:noAutofit/>
          </a:bodyPr>
          <a:lstStyle/>
          <a:p>
            <a:pPr algn="r"/>
            <a:r>
              <a:rPr lang="fr-FR" dirty="0" smtClean="0">
                <a:solidFill>
                  <a:srgbClr val="B9141A"/>
                </a:solidFill>
              </a:rPr>
              <a:t>#JSS2015</a:t>
            </a:r>
            <a:endParaRPr lang="fr-FR" dirty="0">
              <a:solidFill>
                <a:srgbClr val="B9141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046228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 Blue">
    <p:bg>
      <p:bgPr>
        <a:solidFill>
          <a:srgbClr val="B914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26411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nk Blue">
    <p:bg>
      <p:bgPr>
        <a:solidFill>
          <a:srgbClr val="B914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922"/>
          <a:stretch/>
        </p:blipFill>
        <p:spPr>
          <a:xfrm>
            <a:off x="7071357" y="3790765"/>
            <a:ext cx="5120643" cy="2734322"/>
          </a:xfrm>
          <a:prstGeom prst="rect">
            <a:avLst/>
          </a:prstGeom>
        </p:spPr>
      </p:pic>
      <p:sp>
        <p:nvSpPr>
          <p:cNvPr id="3" name="TextBox 2"/>
          <p:cNvSpPr txBox="1"/>
          <p:nvPr userDrawn="1"/>
        </p:nvSpPr>
        <p:spPr>
          <a:xfrm>
            <a:off x="257453" y="266328"/>
            <a:ext cx="7747442" cy="215443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5400" dirty="0" smtClean="0">
                <a:solidFill>
                  <a:schemeClr val="bg1"/>
                </a:solidFill>
                <a:latin typeface="+mn-lt"/>
              </a:rPr>
              <a:t>Les journées</a:t>
            </a:r>
          </a:p>
          <a:p>
            <a:r>
              <a:rPr lang="fr-FR" sz="8000" dirty="0" smtClean="0">
                <a:solidFill>
                  <a:schemeClr val="bg1"/>
                </a:solidFill>
                <a:latin typeface="+mn-lt"/>
              </a:rPr>
              <a:t>SQL</a:t>
            </a:r>
            <a:r>
              <a:rPr lang="fr-FR" sz="8000" baseline="0" dirty="0" smtClean="0">
                <a:solidFill>
                  <a:schemeClr val="bg1"/>
                </a:solidFill>
                <a:latin typeface="+mn-lt"/>
              </a:rPr>
              <a:t> Server 2015</a:t>
            </a:r>
            <a:r>
              <a:rPr lang="fr-FR" sz="3600" baseline="0" dirty="0" smtClean="0">
                <a:solidFill>
                  <a:schemeClr val="bg1"/>
                </a:solidFill>
                <a:latin typeface="+mn-lt"/>
              </a:rPr>
              <a:t> </a:t>
            </a:r>
            <a:endParaRPr lang="fr-FR" sz="8000" baseline="0" dirty="0" smtClean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5" name="TextBox 4"/>
          <p:cNvSpPr txBox="1"/>
          <p:nvPr userDrawn="1"/>
        </p:nvSpPr>
        <p:spPr>
          <a:xfrm>
            <a:off x="0" y="6525087"/>
            <a:ext cx="28639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 smtClean="0">
                <a:solidFill>
                  <a:schemeClr val="bg1"/>
                </a:solidFill>
              </a:rPr>
              <a:t>Un événement organisé</a:t>
            </a:r>
            <a:r>
              <a:rPr lang="fr-FR" sz="1400" baseline="0" dirty="0" smtClean="0">
                <a:solidFill>
                  <a:schemeClr val="bg1"/>
                </a:solidFill>
              </a:rPr>
              <a:t> par GUSS</a:t>
            </a:r>
            <a:endParaRPr lang="fr-FR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74494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 Blue">
    <p:bg>
      <p:bgPr>
        <a:solidFill>
          <a:srgbClr val="B914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922"/>
          <a:stretch/>
        </p:blipFill>
        <p:spPr>
          <a:xfrm>
            <a:off x="7071357" y="3790765"/>
            <a:ext cx="5120643" cy="2734322"/>
          </a:xfrm>
          <a:prstGeom prst="rect">
            <a:avLst/>
          </a:prstGeom>
        </p:spPr>
      </p:pic>
      <p:sp>
        <p:nvSpPr>
          <p:cNvPr id="3" name="TextBox 2"/>
          <p:cNvSpPr txBox="1"/>
          <p:nvPr userDrawn="1"/>
        </p:nvSpPr>
        <p:spPr>
          <a:xfrm>
            <a:off x="257453" y="266328"/>
            <a:ext cx="3953198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 smtClean="0">
                <a:solidFill>
                  <a:schemeClr val="bg1"/>
                </a:solidFill>
                <a:latin typeface="+mn-lt"/>
              </a:rPr>
              <a:t>Les journées</a:t>
            </a:r>
          </a:p>
          <a:p>
            <a:r>
              <a:rPr lang="fr-FR" sz="4000" dirty="0" smtClean="0">
                <a:solidFill>
                  <a:schemeClr val="bg1"/>
                </a:solidFill>
                <a:latin typeface="+mn-lt"/>
              </a:rPr>
              <a:t>SQL</a:t>
            </a:r>
            <a:r>
              <a:rPr lang="fr-FR" sz="4000" baseline="0" dirty="0" smtClean="0">
                <a:solidFill>
                  <a:schemeClr val="bg1"/>
                </a:solidFill>
                <a:latin typeface="+mn-lt"/>
              </a:rPr>
              <a:t> Server 2015</a:t>
            </a:r>
            <a:r>
              <a:rPr lang="fr-FR" sz="1400" baseline="0" dirty="0" smtClean="0">
                <a:solidFill>
                  <a:schemeClr val="bg1"/>
                </a:solidFill>
                <a:latin typeface="+mn-lt"/>
              </a:rPr>
              <a:t> </a:t>
            </a:r>
            <a:endParaRPr lang="fr-FR" sz="4000" baseline="0" dirty="0" smtClean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5" name="TextBox 4"/>
          <p:cNvSpPr txBox="1"/>
          <p:nvPr userDrawn="1"/>
        </p:nvSpPr>
        <p:spPr>
          <a:xfrm>
            <a:off x="0" y="6525087"/>
            <a:ext cx="28639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 smtClean="0">
                <a:solidFill>
                  <a:schemeClr val="bg1"/>
                </a:solidFill>
              </a:rPr>
              <a:t>Un événement organisé</a:t>
            </a:r>
            <a:r>
              <a:rPr lang="fr-FR" sz="1400" baseline="0" dirty="0" smtClean="0">
                <a:solidFill>
                  <a:schemeClr val="bg1"/>
                </a:solidFill>
              </a:rPr>
              <a:t> par GUSS</a:t>
            </a:r>
            <a:endParaRPr lang="fr-FR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60551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970065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cxnSp>
        <p:nvCxnSpPr>
          <p:cNvPr id="19" name="Straight Connector 18"/>
          <p:cNvCxnSpPr/>
          <p:nvPr userDrawn="1"/>
        </p:nvCxnSpPr>
        <p:spPr>
          <a:xfrm>
            <a:off x="715435" y="1299672"/>
            <a:ext cx="11582400" cy="0"/>
          </a:xfrm>
          <a:prstGeom prst="line">
            <a:avLst/>
          </a:prstGeom>
          <a:ln w="12700"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038113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185987"/>
            <a:ext cx="10972800" cy="8495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noProof="0" dirty="0" smtClean="0"/>
              <a:t>Click to </a:t>
            </a:r>
            <a:r>
              <a:rPr lang="fr-FR" noProof="0" dirty="0" err="1" smtClean="0"/>
              <a:t>edit</a:t>
            </a:r>
            <a:r>
              <a:rPr lang="fr-FR" noProof="0" dirty="0" smtClean="0"/>
              <a:t> Master </a:t>
            </a:r>
            <a:r>
              <a:rPr lang="fr-FR" noProof="0" dirty="0" err="1" smtClean="0"/>
              <a:t>title</a:t>
            </a:r>
            <a:r>
              <a:rPr lang="fr-FR" noProof="0" dirty="0" smtClean="0"/>
              <a:t>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232452"/>
            <a:ext cx="10972800" cy="5009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noProof="0" dirty="0" smtClean="0"/>
              <a:t>Click to </a:t>
            </a:r>
            <a:r>
              <a:rPr lang="fr-FR" noProof="0" dirty="0" err="1" smtClean="0"/>
              <a:t>edit</a:t>
            </a:r>
            <a:r>
              <a:rPr lang="fr-FR" noProof="0" dirty="0" smtClean="0"/>
              <a:t> Master </a:t>
            </a:r>
            <a:r>
              <a:rPr lang="fr-FR" noProof="0" dirty="0" err="1" smtClean="0"/>
              <a:t>text</a:t>
            </a:r>
            <a:r>
              <a:rPr lang="fr-FR" noProof="0" dirty="0" smtClean="0"/>
              <a:t> styles</a:t>
            </a:r>
          </a:p>
          <a:p>
            <a:pPr lvl="1"/>
            <a:r>
              <a:rPr lang="fr-FR" noProof="0" dirty="0" smtClean="0"/>
              <a:t>Second </a:t>
            </a:r>
            <a:r>
              <a:rPr lang="fr-FR" noProof="0" dirty="0" err="1" smtClean="0"/>
              <a:t>level</a:t>
            </a:r>
            <a:endParaRPr lang="fr-FR" noProof="0" dirty="0" smtClean="0"/>
          </a:p>
          <a:p>
            <a:pPr lvl="2"/>
            <a:r>
              <a:rPr lang="fr-FR" noProof="0" dirty="0" err="1" smtClean="0"/>
              <a:t>Third</a:t>
            </a:r>
            <a:r>
              <a:rPr lang="fr-FR" noProof="0" dirty="0" smtClean="0"/>
              <a:t> </a:t>
            </a:r>
            <a:r>
              <a:rPr lang="fr-FR" noProof="0" dirty="0" err="1" smtClean="0"/>
              <a:t>level</a:t>
            </a:r>
            <a:endParaRPr lang="fr-FR" noProof="0" dirty="0" smtClean="0"/>
          </a:p>
          <a:p>
            <a:pPr lvl="3"/>
            <a:r>
              <a:rPr lang="fr-FR" noProof="0" dirty="0" err="1" smtClean="0"/>
              <a:t>Fourth</a:t>
            </a:r>
            <a:r>
              <a:rPr lang="fr-FR" noProof="0" dirty="0" smtClean="0"/>
              <a:t> </a:t>
            </a:r>
            <a:r>
              <a:rPr lang="fr-FR" noProof="0" dirty="0" err="1" smtClean="0"/>
              <a:t>level</a:t>
            </a:r>
            <a:endParaRPr lang="fr-FR" noProof="0" dirty="0" smtClean="0"/>
          </a:p>
          <a:p>
            <a:pPr lvl="4"/>
            <a:r>
              <a:rPr lang="fr-FR" noProof="0" dirty="0" err="1" smtClean="0"/>
              <a:t>Fifth</a:t>
            </a:r>
            <a:r>
              <a:rPr lang="fr-FR" noProof="0" dirty="0" smtClean="0"/>
              <a:t> </a:t>
            </a:r>
            <a:r>
              <a:rPr lang="fr-FR" noProof="0" dirty="0" err="1" smtClean="0"/>
              <a:t>level</a:t>
            </a:r>
            <a:endParaRPr lang="fr-FR" noProof="0" dirty="0" smtClean="0"/>
          </a:p>
        </p:txBody>
      </p:sp>
      <p:sp>
        <p:nvSpPr>
          <p:cNvPr id="7" name="Rectangle 6"/>
          <p:cNvSpPr/>
          <p:nvPr userDrawn="1"/>
        </p:nvSpPr>
        <p:spPr>
          <a:xfrm>
            <a:off x="0" y="6405331"/>
            <a:ext cx="12192000" cy="452669"/>
          </a:xfrm>
          <a:prstGeom prst="rect">
            <a:avLst/>
          </a:prstGeom>
          <a:solidFill>
            <a:srgbClr val="B9141A"/>
          </a:solidFill>
          <a:ln>
            <a:noFill/>
          </a:ln>
          <a:ex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algn="r" eaLnBrk="0" fontAlgn="base" hangingPunct="0">
              <a:spcBef>
                <a:spcPct val="20000"/>
              </a:spcBef>
              <a:spcAft>
                <a:spcPct val="0"/>
              </a:spcAft>
            </a:pPr>
            <a:r>
              <a:rPr lang="fr-FR" sz="1867" dirty="0" smtClean="0">
                <a:solidFill>
                  <a:schemeClr val="bg1"/>
                </a:solidFill>
                <a:latin typeface="+mn-lt"/>
                <a:cs typeface="Segoe UI Light" panose="020B0502040204020203" pitchFamily="34" charset="0"/>
              </a:rPr>
              <a:t>#JSS2015</a:t>
            </a:r>
            <a:endParaRPr lang="fr-FR" sz="1867" dirty="0">
              <a:solidFill>
                <a:schemeClr val="bg1"/>
              </a:solidFill>
              <a:latin typeface="+mn-lt"/>
              <a:cs typeface="Segoe UI Light" panose="020B0502040204020203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1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04251" y="5752909"/>
            <a:ext cx="2087749" cy="652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58464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5" r:id="rId12"/>
    <p:sldLayoutId id="2147483672" r:id="rId13"/>
    <p:sldLayoutId id="2147483673" r:id="rId14"/>
    <p:sldLayoutId id="2147483674" r:id="rId15"/>
    <p:sldLayoutId id="2147483676" r:id="rId16"/>
    <p:sldLayoutId id="2147483677" r:id="rId17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lang="en-US" sz="4800" b="0" kern="1200" cap="none" spc="-133" baseline="0" dirty="0" smtClean="0">
          <a:ln w="3175">
            <a:noFill/>
          </a:ln>
          <a:solidFill>
            <a:schemeClr val="tx1">
              <a:lumMod val="75000"/>
              <a:lumOff val="25000"/>
            </a:schemeClr>
          </a:solidFill>
          <a:effectLst/>
          <a:latin typeface="+mj-lt"/>
          <a:ea typeface="+mn-ea"/>
          <a:cs typeface="Arial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Calibri" panose="020F050202020403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Calibri" panose="020F050202020403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Calibri" panose="020F050202020403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Calibri" panose="020F0502020204030204" pitchFamily="34" charset="0"/>
        </a:defRPr>
      </a:lvl5pPr>
      <a:lvl6pPr marL="609585" algn="ctr" rtl="0" fontAlgn="base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Calibri" panose="020F0502020204030204" pitchFamily="34" charset="0"/>
        </a:defRPr>
      </a:lvl6pPr>
      <a:lvl7pPr marL="1219170" algn="ctr" rtl="0" fontAlgn="base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Calibri" panose="020F0502020204030204" pitchFamily="34" charset="0"/>
        </a:defRPr>
      </a:lvl7pPr>
      <a:lvl8pPr marL="1828754" algn="ctr" rtl="0" fontAlgn="base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Calibri" panose="020F0502020204030204" pitchFamily="34" charset="0"/>
        </a:defRPr>
      </a:lvl8pPr>
      <a:lvl9pPr marL="2438339" algn="ctr" rtl="0" fontAlgn="base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457189" indent="-457189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4267" kern="1200">
          <a:solidFill>
            <a:schemeClr val="tx1">
              <a:lumMod val="75000"/>
              <a:lumOff val="25000"/>
            </a:schemeClr>
          </a:solidFill>
          <a:latin typeface="+mj-lt"/>
          <a:ea typeface="+mn-ea"/>
          <a:cs typeface="+mn-cs"/>
        </a:defRPr>
      </a:lvl1pPr>
      <a:lvl2pPr marL="990575" indent="-38099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3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523962" indent="-304792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2133547" indent="-304792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667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743131" indent="-304792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667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0" Type="http://schemas.openxmlformats.org/officeDocument/2006/relationships/image" Target="../media/image14.jpeg"/><Relationship Id="rId4" Type="http://schemas.openxmlformats.org/officeDocument/2006/relationships/image" Target="../media/image8.png"/><Relationship Id="rId9" Type="http://schemas.openxmlformats.org/officeDocument/2006/relationships/image" Target="../media/image1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3.png"/><Relationship Id="rId5" Type="http://schemas.openxmlformats.org/officeDocument/2006/relationships/image" Target="../media/image32.jpeg"/><Relationship Id="rId4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hyperlink" Target="https://azure.microsoft.com/fr-fr/pricing/details/data-factory/" TargetMode="Externa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6.xml"/><Relationship Id="rId4" Type="http://schemas.microsoft.com/office/2007/relationships/hdphoto" Target="../media/hdphoto1.wdp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sqlsouthwest.files.wordpress.com/2013/09/pass_chapter_black.png?w=960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bg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685" y="5791099"/>
            <a:ext cx="637923" cy="6471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8670" y="123305"/>
            <a:ext cx="685280" cy="68528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895596" y="808585"/>
            <a:ext cx="123142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>
                <a:solidFill>
                  <a:schemeClr val="bg1"/>
                </a:solidFill>
              </a:rPr>
              <a:t>@GUSS_FRANCE</a:t>
            </a:r>
            <a:endParaRPr lang="en-US" sz="11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56720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2999232"/>
            <a:ext cx="7729728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800" dirty="0" smtClean="0">
                <a:solidFill>
                  <a:schemeClr val="bg1"/>
                </a:solidFill>
              </a:rPr>
              <a:t>Azure Data </a:t>
            </a:r>
            <a:r>
              <a:rPr lang="fr-FR" sz="4800" dirty="0" err="1" smtClean="0">
                <a:solidFill>
                  <a:schemeClr val="bg1"/>
                </a:solidFill>
              </a:rPr>
              <a:t>Factory</a:t>
            </a:r>
            <a:r>
              <a:rPr lang="fr-FR" sz="4800" dirty="0" smtClean="0">
                <a:solidFill>
                  <a:schemeClr val="bg1"/>
                </a:solidFill>
              </a:rPr>
              <a:t> vs SSIS</a:t>
            </a:r>
          </a:p>
          <a:p>
            <a:pPr marL="268288"/>
            <a:r>
              <a:rPr lang="fr-FR" sz="2800" dirty="0" smtClean="0">
                <a:solidFill>
                  <a:schemeClr val="bg1"/>
                </a:solidFill>
              </a:rPr>
              <a:t>Thomas </a:t>
            </a:r>
            <a:r>
              <a:rPr lang="fr-FR" sz="2800" dirty="0" err="1" smtClean="0">
                <a:solidFill>
                  <a:schemeClr val="bg1"/>
                </a:solidFill>
              </a:rPr>
              <a:t>Ricquebourg</a:t>
            </a:r>
            <a:endParaRPr lang="fr-FR" sz="2800" dirty="0" smtClean="0">
              <a:solidFill>
                <a:schemeClr val="bg1"/>
              </a:solidFill>
            </a:endParaRPr>
          </a:p>
          <a:p>
            <a:pPr marL="268288"/>
            <a:r>
              <a:rPr lang="fr-FR" sz="2800" dirty="0" smtClean="0">
                <a:solidFill>
                  <a:schemeClr val="bg1"/>
                </a:solidFill>
              </a:rPr>
              <a:t>David Joubert</a:t>
            </a:r>
            <a:endParaRPr lang="fr-FR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98815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2274" y="165439"/>
            <a:ext cx="11247040" cy="657556"/>
          </a:xfrm>
        </p:spPr>
        <p:txBody>
          <a:bodyPr/>
          <a:lstStyle/>
          <a:p>
            <a:r>
              <a:rPr lang="fr-FR" b="1" dirty="0" smtClean="0"/>
              <a:t>Merci à nos sponsors</a:t>
            </a:r>
            <a:endParaRPr lang="fr-FR" b="1" dirty="0"/>
          </a:p>
        </p:txBody>
      </p:sp>
      <p:grpSp>
        <p:nvGrpSpPr>
          <p:cNvPr id="16" name="Group 15"/>
          <p:cNvGrpSpPr/>
          <p:nvPr/>
        </p:nvGrpSpPr>
        <p:grpSpPr>
          <a:xfrm>
            <a:off x="650131" y="640115"/>
            <a:ext cx="10431326" cy="5471544"/>
            <a:chOff x="0" y="113723"/>
            <a:chExt cx="11783531" cy="6180816"/>
          </a:xfrm>
        </p:grpSpPr>
        <p:pic>
          <p:nvPicPr>
            <p:cNvPr id="5" name="Image 3"/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852513" y="113723"/>
              <a:ext cx="4448003" cy="1713748"/>
            </a:xfrm>
            <a:prstGeom prst="rect">
              <a:avLst/>
            </a:prstGeom>
          </p:spPr>
        </p:pic>
        <p:pic>
          <p:nvPicPr>
            <p:cNvPr id="6" name="Image 4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889894" y="2528532"/>
              <a:ext cx="2885263" cy="808280"/>
            </a:xfrm>
            <a:prstGeom prst="rect">
              <a:avLst/>
            </a:prstGeom>
          </p:spPr>
        </p:pic>
        <p:pic>
          <p:nvPicPr>
            <p:cNvPr id="7" name="Image 5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159721" y="5531497"/>
              <a:ext cx="1788828" cy="715531"/>
            </a:xfrm>
            <a:prstGeom prst="rect">
              <a:avLst/>
            </a:prstGeom>
          </p:spPr>
        </p:pic>
        <p:pic>
          <p:nvPicPr>
            <p:cNvPr id="8" name="Image 6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2409722"/>
              <a:ext cx="2670812" cy="1068325"/>
            </a:xfrm>
            <a:prstGeom prst="rect">
              <a:avLst/>
            </a:prstGeom>
          </p:spPr>
        </p:pic>
        <p:pic>
          <p:nvPicPr>
            <p:cNvPr id="9" name="Image 1"/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298557" y="2619084"/>
              <a:ext cx="3005334" cy="716281"/>
            </a:xfrm>
            <a:prstGeom prst="rect">
              <a:avLst/>
            </a:prstGeom>
          </p:spPr>
        </p:pic>
        <p:pic>
          <p:nvPicPr>
            <p:cNvPr id="10" name="Image 7"/>
            <p:cNvPicPr>
              <a:picLocks noChangeAspect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343308" y="3835555"/>
              <a:ext cx="3183544" cy="1015577"/>
            </a:xfrm>
            <a:prstGeom prst="rect">
              <a:avLst/>
            </a:prstGeom>
          </p:spPr>
        </p:pic>
        <p:pic>
          <p:nvPicPr>
            <p:cNvPr id="11" name="Image 8"/>
            <p:cNvPicPr>
              <a:picLocks noChangeAspect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935307" y="2186755"/>
              <a:ext cx="1600139" cy="1580938"/>
            </a:xfrm>
            <a:prstGeom prst="rect">
              <a:avLst/>
            </a:prstGeom>
          </p:spPr>
        </p:pic>
        <p:pic>
          <p:nvPicPr>
            <p:cNvPr id="12" name="Image 9"/>
            <p:cNvPicPr>
              <a:picLocks noChangeAspect="1"/>
            </p:cNvPicPr>
            <p:nvPr/>
          </p:nvPicPr>
          <p:blipFill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51308" y="3563651"/>
              <a:ext cx="3284341" cy="1724623"/>
            </a:xfrm>
            <a:prstGeom prst="rect">
              <a:avLst/>
            </a:prstGeom>
          </p:spPr>
        </p:pic>
        <p:pic>
          <p:nvPicPr>
            <p:cNvPr id="13" name="Image 10"/>
            <p:cNvPicPr>
              <a:picLocks noChangeAspect="1"/>
            </p:cNvPicPr>
            <p:nvPr/>
          </p:nvPicPr>
          <p:blipFill>
            <a:blip r:embed="rId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934511" y="3835555"/>
              <a:ext cx="3849020" cy="947451"/>
            </a:xfrm>
            <a:prstGeom prst="rect">
              <a:avLst/>
            </a:prstGeom>
          </p:spPr>
        </p:pic>
        <p:pic>
          <p:nvPicPr>
            <p:cNvPr id="14" name="Image 2"/>
            <p:cNvPicPr>
              <a:picLocks noChangeAspect="1"/>
            </p:cNvPicPr>
            <p:nvPr/>
          </p:nvPicPr>
          <p:blipFill>
            <a:blip r:embed="rId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157610" y="5483987"/>
              <a:ext cx="1912195" cy="810552"/>
            </a:xfrm>
            <a:prstGeom prst="rect">
              <a:avLst/>
            </a:prstGeom>
          </p:spPr>
        </p:pic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999212" y="5483987"/>
              <a:ext cx="1951448" cy="71553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59230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Speakers</a:t>
            </a:r>
            <a:endParaRPr lang="en-US" b="1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6172200" y="1600201"/>
            <a:ext cx="4293702" cy="4525963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/>
              <a:t>David Joubert</a:t>
            </a:r>
          </a:p>
          <a:p>
            <a:pPr marL="0" indent="0">
              <a:buNone/>
            </a:pPr>
            <a:r>
              <a:rPr lang="en-US" sz="2600" dirty="0"/>
              <a:t>Consultant Data &amp; Analytics</a:t>
            </a:r>
          </a:p>
          <a:p>
            <a:pPr marL="0" indent="0">
              <a:buNone/>
            </a:pPr>
            <a:endParaRPr lang="en-US" sz="1500" dirty="0"/>
          </a:p>
          <a:p>
            <a:pPr marL="0" indent="0">
              <a:buNone/>
            </a:pPr>
            <a:r>
              <a:rPr lang="en-US" sz="1500" dirty="0"/>
              <a:t>          </a:t>
            </a:r>
            <a:r>
              <a:rPr lang="en-US" sz="2300" i="1" dirty="0">
                <a:solidFill>
                  <a:srgbClr val="8EAF3E"/>
                </a:solidFill>
              </a:rPr>
              <a:t>@</a:t>
            </a:r>
            <a:r>
              <a:rPr lang="en-US" sz="2300" i="1" dirty="0" err="1">
                <a:solidFill>
                  <a:srgbClr val="8EAF3E"/>
                </a:solidFill>
              </a:rPr>
              <a:t>Dj_Uber</a:t>
            </a:r>
            <a:endParaRPr lang="en-US" sz="2300" i="1" dirty="0">
              <a:solidFill>
                <a:srgbClr val="8EAF3E"/>
              </a:solidFill>
            </a:endParaRPr>
          </a:p>
          <a:p>
            <a:pPr marL="0" indent="0">
              <a:buNone/>
            </a:pPr>
            <a:endParaRPr lang="en-US" sz="800" i="1" dirty="0">
              <a:solidFill>
                <a:srgbClr val="8EAF3E"/>
              </a:solidFill>
            </a:endParaRPr>
          </a:p>
          <a:p>
            <a:pPr marL="0" indent="0">
              <a:buNone/>
            </a:pPr>
            <a:r>
              <a:rPr lang="en-US" sz="2300" i="1" dirty="0">
                <a:solidFill>
                  <a:srgbClr val="8EAF3E"/>
                </a:solidFill>
              </a:rPr>
              <a:t>       www.djuber.net</a:t>
            </a:r>
          </a:p>
          <a:p>
            <a:pPr marL="0" indent="0">
              <a:buNone/>
            </a:pPr>
            <a:endParaRPr lang="en-US" sz="800" i="1" dirty="0">
              <a:solidFill>
                <a:srgbClr val="8EAF3E"/>
              </a:solidFill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5701363" y="1417639"/>
            <a:ext cx="6418" cy="3770378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14" name="Picture 13" descr="C:\Users\Romain\AppData\Local\Microsoft\Windows\INetCache\Content.Word\twitter.pn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1" y="2806727"/>
            <a:ext cx="548640" cy="5486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Picture 14" descr="C:\Users\Romain\AppData\Local\Microsoft\Windows\INetCache\Content.Word\wordpress.pn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1" y="3355367"/>
            <a:ext cx="548640" cy="54864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4" descr="http://blog.damianbrady.com.au/wp-content/uploads/2014/01/Microsoft_MVP_logo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63224" y="2690386"/>
            <a:ext cx="728345" cy="11425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Content Placeholder 5"/>
          <p:cNvSpPr>
            <a:spLocks noGrp="1"/>
          </p:cNvSpPr>
          <p:nvPr>
            <p:ph sz="half" idx="2"/>
          </p:nvPr>
        </p:nvSpPr>
        <p:spPr>
          <a:xfrm>
            <a:off x="609600" y="1598599"/>
            <a:ext cx="4772546" cy="4525963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/>
              <a:t>Thomas </a:t>
            </a:r>
            <a:r>
              <a:rPr lang="en-US" b="1" dirty="0" err="1" smtClean="0"/>
              <a:t>Ricquebourg</a:t>
            </a:r>
            <a:endParaRPr lang="en-US" b="1" dirty="0" smtClean="0"/>
          </a:p>
          <a:p>
            <a:pPr marL="0" indent="0">
              <a:buNone/>
            </a:pPr>
            <a:r>
              <a:rPr lang="en-US" sz="2600" dirty="0"/>
              <a:t>Consultant </a:t>
            </a:r>
            <a:r>
              <a:rPr lang="en-US" sz="2600" dirty="0" err="1" smtClean="0"/>
              <a:t>décisionnel</a:t>
            </a:r>
            <a:endParaRPr lang="en-US" sz="2600" dirty="0"/>
          </a:p>
          <a:p>
            <a:pPr marL="0" indent="0">
              <a:buNone/>
            </a:pPr>
            <a:endParaRPr lang="en-US" sz="1500" dirty="0"/>
          </a:p>
          <a:p>
            <a:pPr marL="0" indent="0">
              <a:buNone/>
            </a:pPr>
            <a:r>
              <a:rPr lang="en-US" sz="1500" dirty="0"/>
              <a:t>        </a:t>
            </a:r>
            <a:r>
              <a:rPr lang="en-US" sz="2300" i="1" dirty="0" smtClean="0">
                <a:solidFill>
                  <a:srgbClr val="8EAF3E"/>
                </a:solidFill>
              </a:rPr>
              <a:t>@</a:t>
            </a:r>
            <a:r>
              <a:rPr lang="en-US" sz="2300" i="1" dirty="0" err="1">
                <a:solidFill>
                  <a:srgbClr val="8EAF3E"/>
                </a:solidFill>
              </a:rPr>
              <a:t>ThomRicq</a:t>
            </a:r>
            <a:endParaRPr lang="en-US" sz="2300" i="1" dirty="0">
              <a:solidFill>
                <a:srgbClr val="8EAF3E"/>
              </a:solidFill>
            </a:endParaRPr>
          </a:p>
          <a:p>
            <a:pPr marL="0" indent="0">
              <a:buNone/>
            </a:pPr>
            <a:endParaRPr lang="en-US" sz="800" i="1" dirty="0">
              <a:solidFill>
                <a:srgbClr val="8EAF3E"/>
              </a:solidFill>
            </a:endParaRPr>
          </a:p>
          <a:p>
            <a:pPr marL="0" indent="0">
              <a:buNone/>
            </a:pPr>
            <a:r>
              <a:rPr lang="en-US" sz="2300" i="1" dirty="0">
                <a:solidFill>
                  <a:srgbClr val="8EAF3E"/>
                </a:solidFill>
              </a:rPr>
              <a:t>     </a:t>
            </a:r>
            <a:r>
              <a:rPr lang="en-US" sz="2300" i="1" dirty="0" smtClean="0">
                <a:solidFill>
                  <a:srgbClr val="8EAF3E"/>
                </a:solidFill>
              </a:rPr>
              <a:t>thomasricquebourg.wordpress.com</a:t>
            </a:r>
            <a:endParaRPr lang="en-US" sz="800" i="1" dirty="0">
              <a:solidFill>
                <a:srgbClr val="8EAF3E"/>
              </a:solidFill>
            </a:endParaRPr>
          </a:p>
        </p:txBody>
      </p:sp>
      <p:pic>
        <p:nvPicPr>
          <p:cNvPr id="18" name="Picture 13" descr="C:\Users\Romain\AppData\Local\Microsoft\Windows\INetCache\Content.Word\twitter.pn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806" y="2805125"/>
            <a:ext cx="548640" cy="5486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Picture 14" descr="C:\Users\Romain\AppData\Local\Microsoft\Windows\INetCache\Content.Word\wordpress.pn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806" y="3353765"/>
            <a:ext cx="548640" cy="54864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4470" y="4649400"/>
            <a:ext cx="2862805" cy="801989"/>
          </a:xfrm>
          <a:prstGeom prst="rect">
            <a:avLst/>
          </a:prstGeom>
        </p:spPr>
      </p:pic>
      <p:pic>
        <p:nvPicPr>
          <p:cNvPr id="2" name="Image 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8605" y="4185737"/>
            <a:ext cx="3158791" cy="1658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1332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Agenda</a:t>
            </a:r>
            <a:endParaRPr lang="fr-FR" dirty="0"/>
          </a:p>
        </p:txBody>
      </p:sp>
      <p:sp>
        <p:nvSpPr>
          <p:cNvPr id="9" name="Espace réservé du texte 1"/>
          <p:cNvSpPr txBox="1">
            <a:spLocks/>
          </p:cNvSpPr>
          <p:nvPr/>
        </p:nvSpPr>
        <p:spPr>
          <a:xfrm>
            <a:off x="609600" y="1124744"/>
            <a:ext cx="5386917" cy="639761"/>
          </a:xfrm>
          <a:prstGeom prst="rect">
            <a:avLst/>
          </a:prstGeom>
        </p:spPr>
        <p:txBody>
          <a:bodyPr/>
          <a:lstStyle>
            <a:lvl1pPr marL="457189" indent="-457189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4267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990575" indent="-38099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523962" indent="-304792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2133547" indent="-304792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667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743131" indent="-304792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667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3600" b="1" dirty="0" smtClean="0"/>
              <a:t>On va parler de</a:t>
            </a:r>
            <a:endParaRPr lang="fr-FR" sz="3600" b="1" dirty="0"/>
          </a:p>
        </p:txBody>
      </p:sp>
      <p:sp>
        <p:nvSpPr>
          <p:cNvPr id="10" name="Content Placeholder 3"/>
          <p:cNvSpPr>
            <a:spLocks noGrp="1"/>
          </p:cNvSpPr>
          <p:nvPr>
            <p:ph sz="half" idx="4294967295"/>
          </p:nvPr>
        </p:nvSpPr>
        <p:spPr>
          <a:xfrm>
            <a:off x="609599" y="1764505"/>
            <a:ext cx="6821347" cy="4352793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fr-FR" sz="3600" dirty="0" smtClean="0"/>
              <a:t>Beaucoup d’Azure Data </a:t>
            </a:r>
            <a:r>
              <a:rPr lang="fr-FR" sz="3200" dirty="0" err="1" smtClean="0"/>
              <a:t>Factory</a:t>
            </a:r>
            <a:endParaRPr lang="fr-FR" sz="3200" dirty="0" smtClean="0"/>
          </a:p>
          <a:p>
            <a:r>
              <a:rPr lang="fr-FR" sz="3600" dirty="0" smtClean="0"/>
              <a:t>De SSIS</a:t>
            </a:r>
          </a:p>
          <a:p>
            <a:r>
              <a:rPr lang="fr-FR" sz="3600" dirty="0" smtClean="0"/>
              <a:t>De cas d’usage</a:t>
            </a:r>
          </a:p>
          <a:p>
            <a:r>
              <a:rPr lang="fr-FR" sz="3600" dirty="0" smtClean="0"/>
              <a:t>De scénarii de comparaison</a:t>
            </a:r>
            <a:endParaRPr lang="fr-FR" sz="3600" dirty="0"/>
          </a:p>
          <a:p>
            <a:endParaRPr lang="fr-FR" sz="3600" dirty="0"/>
          </a:p>
        </p:txBody>
      </p:sp>
      <p:sp>
        <p:nvSpPr>
          <p:cNvPr id="12" name="Espace réservé du contenu 5"/>
          <p:cNvSpPr>
            <a:spLocks noGrp="1"/>
          </p:cNvSpPr>
          <p:nvPr>
            <p:ph sz="quarter" idx="4294967295"/>
          </p:nvPr>
        </p:nvSpPr>
        <p:spPr>
          <a:xfrm>
            <a:off x="7430946" y="3940901"/>
            <a:ext cx="4417673" cy="1678329"/>
          </a:xfrm>
          <a:prstGeom prst="rect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  <a:effectLst/>
        </p:spPr>
        <p:txBody>
          <a:bodyPr/>
          <a:lstStyle/>
          <a:p>
            <a:pPr marL="0" indent="0">
              <a:buNone/>
            </a:pPr>
            <a:r>
              <a:rPr lang="fr-FR" sz="3200" b="1" dirty="0" smtClean="0"/>
              <a:t>Autre session SSIS</a:t>
            </a:r>
            <a:endParaRPr lang="fr-FR" sz="3200" b="1" dirty="0"/>
          </a:p>
          <a:p>
            <a:r>
              <a:rPr lang="fr-FR" sz="3200" b="1" dirty="0"/>
              <a:t>Nouveautés SSIS / SSRS, </a:t>
            </a:r>
            <a:r>
              <a:rPr lang="fr-FR" sz="3200" b="1" dirty="0" smtClean="0"/>
              <a:t>Mardi à 14h</a:t>
            </a:r>
            <a:endParaRPr lang="fr-FR" sz="3200" b="1" dirty="0"/>
          </a:p>
        </p:txBody>
      </p:sp>
    </p:spTree>
    <p:extLst>
      <p:ext uri="{BB962C8B-B14F-4D97-AF65-F5344CB8AC3E}">
        <p14:creationId xmlns:p14="http://schemas.microsoft.com/office/powerpoint/2010/main" val="10531476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Que le temps passe vite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0" y="2479965"/>
            <a:ext cx="12192000" cy="214746"/>
          </a:xfrm>
          <a:prstGeom prst="rect">
            <a:avLst/>
          </a:prstGeom>
          <a:solidFill>
            <a:srgbClr val="2C3E50"/>
          </a:solidFill>
          <a:ln w="3175"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/>
          <p:nvPr/>
        </p:nvGrpSpPr>
        <p:grpSpPr>
          <a:xfrm>
            <a:off x="1157267" y="2327565"/>
            <a:ext cx="780983" cy="930445"/>
            <a:chOff x="1157267" y="1759527"/>
            <a:chExt cx="780983" cy="930445"/>
          </a:xfrm>
        </p:grpSpPr>
        <p:sp>
          <p:nvSpPr>
            <p:cNvPr id="5" name="Diamond 4"/>
            <p:cNvSpPr/>
            <p:nvPr/>
          </p:nvSpPr>
          <p:spPr>
            <a:xfrm>
              <a:off x="1281545" y="1759527"/>
              <a:ext cx="498764" cy="498764"/>
            </a:xfrm>
            <a:prstGeom prst="diamond">
              <a:avLst/>
            </a:prstGeom>
            <a:solidFill>
              <a:srgbClr val="E74C3C"/>
            </a:solidFill>
            <a:ln w="3175"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157267" y="2320640"/>
              <a:ext cx="78098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b="1" dirty="0" smtClean="0">
                  <a:solidFill>
                    <a:srgbClr val="1A2530"/>
                  </a:solidFill>
                </a:rPr>
                <a:t>2000 </a:t>
              </a:r>
              <a:endParaRPr lang="en-US" b="1" dirty="0">
                <a:solidFill>
                  <a:srgbClr val="1A2530"/>
                </a:solidFill>
              </a:endParaRPr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10314709" y="2402672"/>
            <a:ext cx="6479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solidFill>
                  <a:schemeClr val="bg1"/>
                </a:solidFill>
              </a:rPr>
              <a:t>SSIS</a:t>
            </a:r>
            <a:endParaRPr lang="en-US" b="1" dirty="0">
              <a:solidFill>
                <a:schemeClr val="bg1"/>
              </a:solidFill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2523786" y="2326472"/>
            <a:ext cx="716863" cy="930445"/>
            <a:chOff x="1157267" y="1759527"/>
            <a:chExt cx="716863" cy="930445"/>
          </a:xfrm>
        </p:grpSpPr>
        <p:sp>
          <p:nvSpPr>
            <p:cNvPr id="11" name="Diamond 10"/>
            <p:cNvSpPr/>
            <p:nvPr/>
          </p:nvSpPr>
          <p:spPr>
            <a:xfrm>
              <a:off x="1281545" y="1759527"/>
              <a:ext cx="498764" cy="498764"/>
            </a:xfrm>
            <a:prstGeom prst="diamond">
              <a:avLst/>
            </a:prstGeom>
            <a:solidFill>
              <a:srgbClr val="E74C3C"/>
            </a:solidFill>
            <a:ln w="3175"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1157267" y="2320640"/>
              <a:ext cx="7168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fr-FR"/>
              </a:defPPr>
              <a:lvl1pPr>
                <a:defRPr b="1">
                  <a:solidFill>
                    <a:srgbClr val="1A2530"/>
                  </a:solidFill>
                </a:defRPr>
              </a:lvl1pPr>
            </a:lstStyle>
            <a:p>
              <a:r>
                <a:rPr lang="fr-FR" dirty="0"/>
                <a:t>2005</a:t>
              </a:r>
              <a:endParaRPr lang="en-US" dirty="0"/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3524133" y="2306781"/>
            <a:ext cx="716863" cy="930445"/>
            <a:chOff x="1157267" y="1759527"/>
            <a:chExt cx="716863" cy="930445"/>
          </a:xfrm>
        </p:grpSpPr>
        <p:sp>
          <p:nvSpPr>
            <p:cNvPr id="14" name="Diamond 13"/>
            <p:cNvSpPr/>
            <p:nvPr/>
          </p:nvSpPr>
          <p:spPr>
            <a:xfrm>
              <a:off x="1281545" y="1759527"/>
              <a:ext cx="498764" cy="498764"/>
            </a:xfrm>
            <a:prstGeom prst="diamond">
              <a:avLst/>
            </a:prstGeom>
            <a:solidFill>
              <a:srgbClr val="E74C3C"/>
            </a:solidFill>
            <a:ln w="3175"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157267" y="2320640"/>
              <a:ext cx="7168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b="1" dirty="0">
                  <a:solidFill>
                    <a:srgbClr val="1A2530"/>
                  </a:solidFill>
                </a:rPr>
                <a:t>2008</a:t>
              </a:r>
              <a:endParaRPr lang="en-US" b="1" dirty="0">
                <a:solidFill>
                  <a:srgbClr val="1A2530"/>
                </a:solidFill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4279206" y="2306781"/>
            <a:ext cx="1000595" cy="930445"/>
            <a:chOff x="1157267" y="1759527"/>
            <a:chExt cx="1000595" cy="930445"/>
          </a:xfrm>
        </p:grpSpPr>
        <p:sp>
          <p:nvSpPr>
            <p:cNvPr id="17" name="Diamond 16"/>
            <p:cNvSpPr/>
            <p:nvPr/>
          </p:nvSpPr>
          <p:spPr>
            <a:xfrm>
              <a:off x="1281545" y="1759527"/>
              <a:ext cx="498764" cy="498764"/>
            </a:xfrm>
            <a:prstGeom prst="diamond">
              <a:avLst/>
            </a:prstGeom>
            <a:solidFill>
              <a:srgbClr val="E74C3C"/>
            </a:solidFill>
            <a:ln w="3175"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157267" y="2320640"/>
              <a:ext cx="100059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b="1" dirty="0">
                  <a:solidFill>
                    <a:srgbClr val="1A2530"/>
                  </a:solidFill>
                </a:rPr>
                <a:t>2008R2</a:t>
              </a:r>
              <a:endParaRPr lang="en-US" b="1" dirty="0">
                <a:solidFill>
                  <a:srgbClr val="1A2530"/>
                </a:solidFill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5649536" y="2306781"/>
            <a:ext cx="716863" cy="930445"/>
            <a:chOff x="1157267" y="1759527"/>
            <a:chExt cx="716863" cy="930445"/>
          </a:xfrm>
        </p:grpSpPr>
        <p:sp>
          <p:nvSpPr>
            <p:cNvPr id="20" name="Diamond 19"/>
            <p:cNvSpPr/>
            <p:nvPr/>
          </p:nvSpPr>
          <p:spPr>
            <a:xfrm>
              <a:off x="1281545" y="1759527"/>
              <a:ext cx="498764" cy="498764"/>
            </a:xfrm>
            <a:prstGeom prst="diamond">
              <a:avLst/>
            </a:prstGeom>
            <a:solidFill>
              <a:srgbClr val="E74C3C"/>
            </a:solidFill>
            <a:ln w="3175"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157267" y="2320640"/>
              <a:ext cx="7168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b="1" dirty="0">
                  <a:solidFill>
                    <a:srgbClr val="1A2530"/>
                  </a:solidFill>
                </a:rPr>
                <a:t>2012</a:t>
              </a:r>
              <a:endParaRPr lang="en-US" b="1" dirty="0">
                <a:solidFill>
                  <a:srgbClr val="1A2530"/>
                </a:solidFill>
              </a:endParaRP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6709408" y="2313708"/>
            <a:ext cx="716863" cy="930445"/>
            <a:chOff x="1157267" y="1759527"/>
            <a:chExt cx="716863" cy="930445"/>
          </a:xfrm>
        </p:grpSpPr>
        <p:sp>
          <p:nvSpPr>
            <p:cNvPr id="23" name="Diamond 22"/>
            <p:cNvSpPr/>
            <p:nvPr/>
          </p:nvSpPr>
          <p:spPr>
            <a:xfrm>
              <a:off x="1281545" y="1759527"/>
              <a:ext cx="498764" cy="498764"/>
            </a:xfrm>
            <a:prstGeom prst="diamond">
              <a:avLst/>
            </a:prstGeom>
            <a:solidFill>
              <a:srgbClr val="E74C3C"/>
            </a:solidFill>
            <a:ln w="3175"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1157267" y="2320640"/>
              <a:ext cx="7168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b="1" dirty="0">
                  <a:solidFill>
                    <a:srgbClr val="1A2530"/>
                  </a:solidFill>
                </a:rPr>
                <a:t>2014</a:t>
              </a:r>
              <a:endParaRPr lang="en-US" b="1" dirty="0">
                <a:solidFill>
                  <a:srgbClr val="1A2530"/>
                </a:solidFill>
              </a:endParaRPr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7956317" y="2306781"/>
            <a:ext cx="716863" cy="930445"/>
            <a:chOff x="1157267" y="1759527"/>
            <a:chExt cx="716863" cy="930445"/>
          </a:xfrm>
        </p:grpSpPr>
        <p:sp>
          <p:nvSpPr>
            <p:cNvPr id="26" name="Diamond 25"/>
            <p:cNvSpPr/>
            <p:nvPr/>
          </p:nvSpPr>
          <p:spPr>
            <a:xfrm>
              <a:off x="1281545" y="1759527"/>
              <a:ext cx="498764" cy="498764"/>
            </a:xfrm>
            <a:prstGeom prst="diamond">
              <a:avLst/>
            </a:prstGeom>
            <a:solidFill>
              <a:srgbClr val="E74C3C"/>
            </a:solidFill>
            <a:ln w="3175"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1157267" y="2320640"/>
              <a:ext cx="7168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b="1" dirty="0">
                  <a:solidFill>
                    <a:srgbClr val="1A2530"/>
                  </a:solidFill>
                </a:rPr>
                <a:t>2016</a:t>
              </a:r>
              <a:endParaRPr lang="en-US" b="1" dirty="0">
                <a:solidFill>
                  <a:srgbClr val="1A2530"/>
                </a:solidFill>
              </a:endParaRPr>
            </a:p>
          </p:txBody>
        </p:sp>
      </p:grpSp>
      <p:sp>
        <p:nvSpPr>
          <p:cNvPr id="37" name="Freeform 36"/>
          <p:cNvSpPr/>
          <p:nvPr/>
        </p:nvSpPr>
        <p:spPr>
          <a:xfrm>
            <a:off x="1530927" y="1567762"/>
            <a:ext cx="6800273" cy="974366"/>
          </a:xfrm>
          <a:custGeom>
            <a:avLst/>
            <a:gdLst>
              <a:gd name="connsiteX0" fmla="*/ 0 w 7100455"/>
              <a:gd name="connsiteY0" fmla="*/ 958136 h 958136"/>
              <a:gd name="connsiteX1" fmla="*/ 1378528 w 7100455"/>
              <a:gd name="connsiteY1" fmla="*/ 604845 h 958136"/>
              <a:gd name="connsiteX2" fmla="*/ 2389909 w 7100455"/>
              <a:gd name="connsiteY2" fmla="*/ 494009 h 958136"/>
              <a:gd name="connsiteX3" fmla="*/ 3131128 w 7100455"/>
              <a:gd name="connsiteY3" fmla="*/ 417809 h 958136"/>
              <a:gd name="connsiteX4" fmla="*/ 4495800 w 7100455"/>
              <a:gd name="connsiteY4" fmla="*/ 92227 h 958136"/>
              <a:gd name="connsiteX5" fmla="*/ 5555673 w 7100455"/>
              <a:gd name="connsiteY5" fmla="*/ 9100 h 958136"/>
              <a:gd name="connsiteX6" fmla="*/ 6851073 w 7100455"/>
              <a:gd name="connsiteY6" fmla="*/ 2172 h 958136"/>
              <a:gd name="connsiteX7" fmla="*/ 7100455 w 7100455"/>
              <a:gd name="connsiteY7" fmla="*/ 2172 h 958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100455" h="958136">
                <a:moveTo>
                  <a:pt x="0" y="958136"/>
                </a:moveTo>
                <a:cubicBezTo>
                  <a:pt x="490105" y="820167"/>
                  <a:pt x="980210" y="682199"/>
                  <a:pt x="1378528" y="604845"/>
                </a:cubicBezTo>
                <a:cubicBezTo>
                  <a:pt x="1776846" y="527491"/>
                  <a:pt x="2389909" y="494009"/>
                  <a:pt x="2389909" y="494009"/>
                </a:cubicBezTo>
                <a:cubicBezTo>
                  <a:pt x="2682009" y="462836"/>
                  <a:pt x="2780146" y="484773"/>
                  <a:pt x="3131128" y="417809"/>
                </a:cubicBezTo>
                <a:cubicBezTo>
                  <a:pt x="3482110" y="350845"/>
                  <a:pt x="4091709" y="160345"/>
                  <a:pt x="4495800" y="92227"/>
                </a:cubicBezTo>
                <a:cubicBezTo>
                  <a:pt x="4899891" y="24109"/>
                  <a:pt x="5163128" y="24109"/>
                  <a:pt x="5555673" y="9100"/>
                </a:cubicBezTo>
                <a:cubicBezTo>
                  <a:pt x="5948218" y="-5909"/>
                  <a:pt x="6851073" y="2172"/>
                  <a:pt x="6851073" y="2172"/>
                </a:cubicBezTo>
                <a:lnTo>
                  <a:pt x="7100455" y="2172"/>
                </a:lnTo>
              </a:path>
            </a:pathLst>
          </a:custGeom>
          <a:noFill/>
          <a:ln>
            <a:solidFill>
              <a:srgbClr val="E3443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3" name="Group 42"/>
          <p:cNvGrpSpPr/>
          <p:nvPr/>
        </p:nvGrpSpPr>
        <p:grpSpPr>
          <a:xfrm>
            <a:off x="5935576" y="3916186"/>
            <a:ext cx="6256424" cy="1113308"/>
            <a:chOff x="5925735" y="3793388"/>
            <a:chExt cx="6256424" cy="1113308"/>
          </a:xfrm>
        </p:grpSpPr>
        <p:sp>
          <p:nvSpPr>
            <p:cNvPr id="28" name="Rectangle 27"/>
            <p:cNvSpPr/>
            <p:nvPr/>
          </p:nvSpPr>
          <p:spPr>
            <a:xfrm>
              <a:off x="5925735" y="4128654"/>
              <a:ext cx="6256424" cy="214746"/>
            </a:xfrm>
            <a:prstGeom prst="rect">
              <a:avLst/>
            </a:prstGeom>
            <a:solidFill>
              <a:srgbClr val="2C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9" name="Group 28"/>
            <p:cNvGrpSpPr/>
            <p:nvPr/>
          </p:nvGrpSpPr>
          <p:grpSpPr>
            <a:xfrm>
              <a:off x="6710949" y="3969324"/>
              <a:ext cx="716863" cy="930445"/>
              <a:chOff x="1157267" y="1759527"/>
              <a:chExt cx="716863" cy="930445"/>
            </a:xfrm>
          </p:grpSpPr>
          <p:sp>
            <p:nvSpPr>
              <p:cNvPr id="30" name="Diamond 29"/>
              <p:cNvSpPr/>
              <p:nvPr/>
            </p:nvSpPr>
            <p:spPr>
              <a:xfrm>
                <a:off x="1281545" y="1759527"/>
                <a:ext cx="498764" cy="498764"/>
              </a:xfrm>
              <a:prstGeom prst="diamond">
                <a:avLst/>
              </a:prstGeom>
              <a:solidFill>
                <a:srgbClr val="E74C3C"/>
              </a:solidFill>
              <a:ln w="3175">
                <a:noFill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" name="TextBox 30"/>
              <p:cNvSpPr txBox="1"/>
              <p:nvPr/>
            </p:nvSpPr>
            <p:spPr>
              <a:xfrm>
                <a:off x="1157267" y="2320640"/>
                <a:ext cx="71686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b="1" dirty="0">
                    <a:solidFill>
                      <a:srgbClr val="1A2530"/>
                    </a:solidFill>
                  </a:rPr>
                  <a:t>2014</a:t>
                </a:r>
                <a:endParaRPr lang="en-US" b="1" dirty="0">
                  <a:solidFill>
                    <a:srgbClr val="1A2530"/>
                  </a:solidFill>
                </a:endParaRPr>
              </a:p>
            </p:txBody>
          </p:sp>
        </p:grpSp>
        <p:grpSp>
          <p:nvGrpSpPr>
            <p:cNvPr id="32" name="Group 31"/>
            <p:cNvGrpSpPr/>
            <p:nvPr/>
          </p:nvGrpSpPr>
          <p:grpSpPr>
            <a:xfrm>
              <a:off x="7360571" y="3976251"/>
              <a:ext cx="716863" cy="930445"/>
              <a:chOff x="1157267" y="1759527"/>
              <a:chExt cx="716863" cy="930445"/>
            </a:xfrm>
          </p:grpSpPr>
          <p:sp>
            <p:nvSpPr>
              <p:cNvPr id="33" name="Diamond 32"/>
              <p:cNvSpPr/>
              <p:nvPr/>
            </p:nvSpPr>
            <p:spPr>
              <a:xfrm>
                <a:off x="1281545" y="1759527"/>
                <a:ext cx="498764" cy="498764"/>
              </a:xfrm>
              <a:prstGeom prst="diamond">
                <a:avLst/>
              </a:prstGeom>
              <a:solidFill>
                <a:srgbClr val="E74C3C"/>
              </a:solidFill>
              <a:ln w="3175">
                <a:noFill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4" name="TextBox 33"/>
              <p:cNvSpPr txBox="1"/>
              <p:nvPr/>
            </p:nvSpPr>
            <p:spPr>
              <a:xfrm>
                <a:off x="1157267" y="2320640"/>
                <a:ext cx="71686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b="1" dirty="0">
                    <a:solidFill>
                      <a:srgbClr val="1A2530"/>
                    </a:solidFill>
                  </a:rPr>
                  <a:t>2015</a:t>
                </a:r>
                <a:endParaRPr lang="en-US" b="1" dirty="0">
                  <a:solidFill>
                    <a:srgbClr val="1A2530"/>
                  </a:solidFill>
                </a:endParaRPr>
              </a:p>
            </p:txBody>
          </p:sp>
        </p:grpSp>
        <p:sp>
          <p:nvSpPr>
            <p:cNvPr id="35" name="TextBox 34"/>
            <p:cNvSpPr txBox="1"/>
            <p:nvPr/>
          </p:nvSpPr>
          <p:spPr>
            <a:xfrm>
              <a:off x="10314709" y="4051361"/>
              <a:ext cx="63671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b="1" dirty="0" smtClean="0">
                  <a:solidFill>
                    <a:schemeClr val="bg1"/>
                  </a:solidFill>
                </a:rPr>
                <a:t>ADF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39" name="Freeform 38"/>
            <p:cNvSpPr/>
            <p:nvPr/>
          </p:nvSpPr>
          <p:spPr>
            <a:xfrm>
              <a:off x="7079948" y="3793388"/>
              <a:ext cx="702774" cy="315050"/>
            </a:xfrm>
            <a:custGeom>
              <a:avLst/>
              <a:gdLst>
                <a:gd name="connsiteX0" fmla="*/ 0 w 942109"/>
                <a:gd name="connsiteY0" fmla="*/ 584723 h 584723"/>
                <a:gd name="connsiteX1" fmla="*/ 270163 w 942109"/>
                <a:gd name="connsiteY1" fmla="*/ 473887 h 584723"/>
                <a:gd name="connsiteX2" fmla="*/ 630382 w 942109"/>
                <a:gd name="connsiteY2" fmla="*/ 176014 h 584723"/>
                <a:gd name="connsiteX3" fmla="*/ 879763 w 942109"/>
                <a:gd name="connsiteY3" fmla="*/ 23614 h 584723"/>
                <a:gd name="connsiteX4" fmla="*/ 942109 w 942109"/>
                <a:gd name="connsiteY4" fmla="*/ 2832 h 5847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42109" h="584723">
                  <a:moveTo>
                    <a:pt x="0" y="584723"/>
                  </a:moveTo>
                  <a:cubicBezTo>
                    <a:pt x="82549" y="563364"/>
                    <a:pt x="165099" y="542005"/>
                    <a:pt x="270163" y="473887"/>
                  </a:cubicBezTo>
                  <a:cubicBezTo>
                    <a:pt x="375227" y="405769"/>
                    <a:pt x="528782" y="251059"/>
                    <a:pt x="630382" y="176014"/>
                  </a:cubicBezTo>
                  <a:cubicBezTo>
                    <a:pt x="731982" y="100969"/>
                    <a:pt x="827809" y="52478"/>
                    <a:pt x="879763" y="23614"/>
                  </a:cubicBezTo>
                  <a:cubicBezTo>
                    <a:pt x="931717" y="-5250"/>
                    <a:pt x="936913" y="-1209"/>
                    <a:pt x="942109" y="2832"/>
                  </a:cubicBezTo>
                </a:path>
              </a:pathLst>
            </a:custGeom>
            <a:noFill/>
            <a:ln>
              <a:solidFill>
                <a:srgbClr val="E3443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90165" y="4687623"/>
            <a:ext cx="3014458" cy="698803"/>
            <a:chOff x="0" y="3844688"/>
            <a:chExt cx="3014458" cy="698803"/>
          </a:xfrm>
          <a:solidFill>
            <a:srgbClr val="FFFFFF"/>
          </a:solidFill>
        </p:grpSpPr>
        <p:sp>
          <p:nvSpPr>
            <p:cNvPr id="46" name="Rectangle 45"/>
            <p:cNvSpPr/>
            <p:nvPr/>
          </p:nvSpPr>
          <p:spPr>
            <a:xfrm>
              <a:off x="0" y="3844688"/>
              <a:ext cx="3014458" cy="698803"/>
            </a:xfrm>
            <a:prstGeom prst="rect">
              <a:avLst/>
            </a:prstGeom>
            <a:grp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5" name="Group 44"/>
            <p:cNvGrpSpPr/>
            <p:nvPr/>
          </p:nvGrpSpPr>
          <p:grpSpPr>
            <a:xfrm>
              <a:off x="69632" y="3878782"/>
              <a:ext cx="2323834" cy="591610"/>
              <a:chOff x="9464519" y="337711"/>
              <a:chExt cx="2323834" cy="591610"/>
            </a:xfrm>
            <a:grpFill/>
          </p:grpSpPr>
          <p:sp>
            <p:nvSpPr>
              <p:cNvPr id="41" name="TextBox 40"/>
              <p:cNvSpPr txBox="1"/>
              <p:nvPr/>
            </p:nvSpPr>
            <p:spPr>
              <a:xfrm>
                <a:off x="9972600" y="621544"/>
                <a:ext cx="1815753" cy="307777"/>
              </a:xfrm>
              <a:prstGeom prst="rect">
                <a:avLst/>
              </a:prstGeom>
              <a:grpFill/>
              <a:ln w="6350"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fr-FR" sz="1400" dirty="0" smtClean="0"/>
                  <a:t>Degré de « </a:t>
                </a:r>
                <a:r>
                  <a:rPr lang="fr-FR" sz="1400" dirty="0" err="1" smtClean="0"/>
                  <a:t>Whaou</a:t>
                </a:r>
                <a:r>
                  <a:rPr lang="fr-FR" sz="1400" dirty="0" smtClean="0"/>
                  <a:t> »</a:t>
                </a:r>
                <a:endParaRPr lang="en-US" sz="1400" dirty="0"/>
              </a:p>
            </p:txBody>
          </p:sp>
          <p:sp>
            <p:nvSpPr>
              <p:cNvPr id="44" name="TextBox 43"/>
              <p:cNvSpPr txBox="1"/>
              <p:nvPr/>
            </p:nvSpPr>
            <p:spPr>
              <a:xfrm>
                <a:off x="9464519" y="337711"/>
                <a:ext cx="899605" cy="307777"/>
              </a:xfrm>
              <a:prstGeom prst="rect">
                <a:avLst/>
              </a:prstGeom>
              <a:grpFill/>
              <a:ln w="6350"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fr-FR" sz="1400" b="1" dirty="0" smtClean="0"/>
                  <a:t>Légende</a:t>
                </a:r>
                <a:endParaRPr lang="en-US" sz="1400" b="1" dirty="0"/>
              </a:p>
            </p:txBody>
          </p:sp>
        </p:grpSp>
      </p:grpSp>
      <p:sp>
        <p:nvSpPr>
          <p:cNvPr id="2" name="Rectangle 1"/>
          <p:cNvSpPr/>
          <p:nvPr/>
        </p:nvSpPr>
        <p:spPr>
          <a:xfrm>
            <a:off x="190500" y="5053075"/>
            <a:ext cx="520700" cy="212725"/>
          </a:xfrm>
          <a:prstGeom prst="rect">
            <a:avLst/>
          </a:prstGeom>
          <a:solidFill>
            <a:srgbClr val="E74C3C"/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027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lèche vers le bas 3"/>
          <p:cNvSpPr/>
          <p:nvPr/>
        </p:nvSpPr>
        <p:spPr>
          <a:xfrm>
            <a:off x="2649212" y="932723"/>
            <a:ext cx="6893577" cy="5204089"/>
          </a:xfrm>
          <a:prstGeom prst="downArrow">
            <a:avLst>
              <a:gd name="adj1" fmla="val 45026"/>
              <a:gd name="adj2" fmla="val 50000"/>
            </a:avLst>
          </a:prstGeom>
          <a:solidFill>
            <a:schemeClr val="accent2">
              <a:alpha val="38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Espace réservé du contenu 1"/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r>
              <a:rPr lang="fr-FR" sz="3600" dirty="0" smtClean="0"/>
              <a:t>SQL Server 7 : Data Transformation Services (DTS)</a:t>
            </a:r>
          </a:p>
          <a:p>
            <a:pPr lvl="1">
              <a:lnSpc>
                <a:spcPct val="150000"/>
              </a:lnSpc>
            </a:pPr>
            <a:r>
              <a:rPr lang="fr-FR" sz="2800" dirty="0" smtClean="0"/>
              <a:t>Ancêtre de l’ETL sur SQL Server (Plutôt ELT d’ailleurs)</a:t>
            </a:r>
            <a:endParaRPr lang="fr-FR" sz="3600" dirty="0" smtClean="0"/>
          </a:p>
          <a:p>
            <a:pPr>
              <a:lnSpc>
                <a:spcPct val="150000"/>
              </a:lnSpc>
            </a:pPr>
            <a:r>
              <a:rPr lang="fr-FR" sz="3600" dirty="0" smtClean="0"/>
              <a:t>SQL Server 2005 : SQL Server </a:t>
            </a:r>
            <a:r>
              <a:rPr lang="fr-FR" sz="3600" dirty="0" err="1" smtClean="0"/>
              <a:t>Integration</a:t>
            </a:r>
            <a:r>
              <a:rPr lang="fr-FR" sz="3600" dirty="0" smtClean="0"/>
              <a:t> Services</a:t>
            </a:r>
          </a:p>
          <a:p>
            <a:pPr lvl="1"/>
            <a:r>
              <a:rPr lang="fr-FR" sz="2800" dirty="0" smtClean="0"/>
              <a:t>Refonte complet de l’ETL de Microsoft</a:t>
            </a:r>
          </a:p>
          <a:p>
            <a:pPr lvl="2"/>
            <a:r>
              <a:rPr lang="fr-FR" sz="2800" dirty="0" smtClean="0"/>
              <a:t>Releases mineures sur SQL Server 2008/2008R2</a:t>
            </a:r>
          </a:p>
          <a:p>
            <a:pPr lvl="2"/>
            <a:r>
              <a:rPr lang="fr-FR" sz="2800" dirty="0" smtClean="0"/>
              <a:t>Release majeure sur SQL Server 2012</a:t>
            </a:r>
          </a:p>
          <a:p>
            <a:pPr lvl="2"/>
            <a:r>
              <a:rPr lang="fr-FR" sz="2800" dirty="0" smtClean="0"/>
              <a:t>Release mineure sur SQL Server 2014</a:t>
            </a:r>
            <a:endParaRPr lang="fr-FR" sz="2800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4400" dirty="0" smtClean="0"/>
              <a:t>SSIS : </a:t>
            </a:r>
            <a:r>
              <a:rPr lang="fr-FR" sz="4400" dirty="0"/>
              <a:t>p</a:t>
            </a:r>
            <a:r>
              <a:rPr lang="fr-FR" sz="4400" dirty="0" smtClean="0"/>
              <a:t>etite chronologie de l’ETL chez Microsoft</a:t>
            </a:r>
            <a:endParaRPr lang="fr-FR" sz="4400" dirty="0"/>
          </a:p>
        </p:txBody>
      </p:sp>
    </p:spTree>
    <p:extLst>
      <p:ext uri="{BB962C8B-B14F-4D97-AF65-F5344CB8AC3E}">
        <p14:creationId xmlns:p14="http://schemas.microsoft.com/office/powerpoint/2010/main" val="484070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33052" y="302765"/>
            <a:ext cx="11151029" cy="657556"/>
          </a:xfrm>
        </p:spPr>
        <p:txBody>
          <a:bodyPr/>
          <a:lstStyle/>
          <a:p>
            <a:r>
              <a:rPr lang="fr-FR" dirty="0" smtClean="0"/>
              <a:t>SSIS – Architecture</a:t>
            </a:r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1276549" y="1260765"/>
            <a:ext cx="4112867" cy="4994562"/>
            <a:chOff x="561109" y="1399309"/>
            <a:chExt cx="3609109" cy="3851564"/>
          </a:xfrm>
          <a:solidFill>
            <a:srgbClr val="1A2530"/>
          </a:solidFill>
        </p:grpSpPr>
        <p:sp>
          <p:nvSpPr>
            <p:cNvPr id="9" name="Rectangle 8"/>
            <p:cNvSpPr/>
            <p:nvPr/>
          </p:nvSpPr>
          <p:spPr>
            <a:xfrm>
              <a:off x="561109" y="1399309"/>
              <a:ext cx="3609109" cy="385156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630942" y="1425012"/>
              <a:ext cx="1101436" cy="36933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algn="ctr">
                <a:defRPr>
                  <a:solidFill>
                    <a:schemeClr val="lt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fr-FR" b="1" dirty="0"/>
                <a:t>Projet</a:t>
              </a:r>
              <a:endParaRPr lang="en-US" b="1" dirty="0"/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1510765" y="1775040"/>
            <a:ext cx="3574606" cy="3842475"/>
            <a:chOff x="561109" y="1399309"/>
            <a:chExt cx="3609109" cy="3851564"/>
          </a:xfrm>
          <a:solidFill>
            <a:srgbClr val="34495E"/>
          </a:solidFill>
        </p:grpSpPr>
        <p:sp>
          <p:nvSpPr>
            <p:cNvPr id="13" name="Rectangle 12"/>
            <p:cNvSpPr/>
            <p:nvPr/>
          </p:nvSpPr>
          <p:spPr>
            <a:xfrm>
              <a:off x="561109" y="1399309"/>
              <a:ext cx="3609109" cy="385156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618976" y="1440636"/>
              <a:ext cx="1212919" cy="370206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fr-FR" b="1" dirty="0" smtClean="0">
                  <a:solidFill>
                    <a:schemeClr val="bg1"/>
                  </a:solidFill>
                </a:rPr>
                <a:t>Package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4077388" y="5805012"/>
            <a:ext cx="3054925" cy="366501"/>
            <a:chOff x="547256" y="1399309"/>
            <a:chExt cx="3622962" cy="3851564"/>
          </a:xfrm>
        </p:grpSpPr>
        <p:sp>
          <p:nvSpPr>
            <p:cNvPr id="16" name="Rectangle 15"/>
            <p:cNvSpPr/>
            <p:nvPr/>
          </p:nvSpPr>
          <p:spPr>
            <a:xfrm>
              <a:off x="561109" y="1399309"/>
              <a:ext cx="3609109" cy="385156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547256" y="1399309"/>
              <a:ext cx="1592781" cy="355786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fr-FR" sz="1600" dirty="0" smtClean="0">
                  <a:solidFill>
                    <a:schemeClr val="bg1"/>
                  </a:solidFill>
                </a:rPr>
                <a:t>Connexion</a:t>
              </a:r>
              <a:endParaRPr 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1373527" y="5798311"/>
            <a:ext cx="3054924" cy="366501"/>
            <a:chOff x="547256" y="1399309"/>
            <a:chExt cx="3622962" cy="3851564"/>
          </a:xfrm>
        </p:grpSpPr>
        <p:sp>
          <p:nvSpPr>
            <p:cNvPr id="19" name="Rectangle 18"/>
            <p:cNvSpPr/>
            <p:nvPr/>
          </p:nvSpPr>
          <p:spPr>
            <a:xfrm>
              <a:off x="561109" y="1399309"/>
              <a:ext cx="3609109" cy="385156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547256" y="1399309"/>
              <a:ext cx="1592781" cy="355786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fr-FR" sz="1600" dirty="0" smtClean="0">
                  <a:solidFill>
                    <a:schemeClr val="bg1"/>
                  </a:solidFill>
                </a:rPr>
                <a:t>Paramètre</a:t>
              </a:r>
              <a:endParaRPr 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1671911" y="2501165"/>
            <a:ext cx="3291674" cy="2688223"/>
            <a:chOff x="561109" y="1399309"/>
            <a:chExt cx="3609109" cy="3851564"/>
          </a:xfrm>
          <a:solidFill>
            <a:srgbClr val="E74C3C"/>
          </a:solidFill>
        </p:grpSpPr>
        <p:sp>
          <p:nvSpPr>
            <p:cNvPr id="22" name="Rectangle 21"/>
            <p:cNvSpPr/>
            <p:nvPr/>
          </p:nvSpPr>
          <p:spPr>
            <a:xfrm>
              <a:off x="561109" y="1399309"/>
              <a:ext cx="3609109" cy="385156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585493" y="1465717"/>
              <a:ext cx="1780171" cy="529162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fr-FR" b="1" dirty="0" smtClean="0">
                  <a:solidFill>
                    <a:schemeClr val="bg1"/>
                  </a:solidFill>
                </a:rPr>
                <a:t>Control Flow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1680308" y="3036016"/>
            <a:ext cx="1772530" cy="338554"/>
            <a:chOff x="547256" y="1399309"/>
            <a:chExt cx="3622962" cy="3965448"/>
          </a:xfrm>
        </p:grpSpPr>
        <p:sp>
          <p:nvSpPr>
            <p:cNvPr id="25" name="Rectangle 24"/>
            <p:cNvSpPr/>
            <p:nvPr/>
          </p:nvSpPr>
          <p:spPr>
            <a:xfrm>
              <a:off x="561109" y="1399309"/>
              <a:ext cx="3609109" cy="385156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547256" y="1399309"/>
              <a:ext cx="1780172" cy="396544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fr-FR" sz="1600" dirty="0" smtClean="0">
                  <a:solidFill>
                    <a:schemeClr val="bg1"/>
                  </a:solidFill>
                </a:rPr>
                <a:t>Tâche</a:t>
              </a:r>
              <a:endParaRPr 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3227888" y="2427338"/>
            <a:ext cx="1935505" cy="955119"/>
            <a:chOff x="561109" y="1399309"/>
            <a:chExt cx="3941459" cy="20541925"/>
          </a:xfrm>
        </p:grpSpPr>
        <p:sp>
          <p:nvSpPr>
            <p:cNvPr id="28" name="Rectangle 27"/>
            <p:cNvSpPr/>
            <p:nvPr/>
          </p:nvSpPr>
          <p:spPr>
            <a:xfrm>
              <a:off x="561109" y="1399309"/>
              <a:ext cx="3609109" cy="741856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879606" y="14659889"/>
              <a:ext cx="3622962" cy="728134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fr-FR" sz="1600" dirty="0" smtClean="0">
                  <a:solidFill>
                    <a:schemeClr val="bg1"/>
                  </a:solidFill>
                </a:rPr>
                <a:t>Event</a:t>
              </a:r>
              <a:r>
                <a:rPr lang="fr-FR" sz="1600" dirty="0" smtClean="0"/>
                <a:t> </a:t>
              </a:r>
              <a:r>
                <a:rPr lang="fr-FR" sz="1600" dirty="0" smtClean="0">
                  <a:solidFill>
                    <a:schemeClr val="bg1"/>
                  </a:solidFill>
                </a:rPr>
                <a:t>Handler</a:t>
              </a:r>
              <a:endParaRPr lang="en-US" sz="16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1827790" y="3409365"/>
            <a:ext cx="3036258" cy="1574809"/>
            <a:chOff x="561109" y="1399309"/>
            <a:chExt cx="5373396" cy="9087393"/>
          </a:xfrm>
          <a:solidFill>
            <a:srgbClr val="FFFFFF"/>
          </a:solidFill>
        </p:grpSpPr>
        <p:sp>
          <p:nvSpPr>
            <p:cNvPr id="31" name="Rectangle 30"/>
            <p:cNvSpPr/>
            <p:nvPr/>
          </p:nvSpPr>
          <p:spPr>
            <a:xfrm>
              <a:off x="561109" y="1399309"/>
              <a:ext cx="5373396" cy="908739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690559" y="1439864"/>
              <a:ext cx="1780172" cy="2131220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fr-FR" b="1" dirty="0" smtClean="0"/>
                <a:t>DFT</a:t>
              </a:r>
              <a:endParaRPr lang="en-US" b="1" dirty="0"/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2988976" y="3531097"/>
            <a:ext cx="922268" cy="369333"/>
            <a:chOff x="6185114" y="1831326"/>
            <a:chExt cx="2331479" cy="369333"/>
          </a:xfrm>
          <a:solidFill>
            <a:srgbClr val="FFFFFF"/>
          </a:solidFill>
        </p:grpSpPr>
        <p:sp>
          <p:nvSpPr>
            <p:cNvPr id="35" name="Rectangle 34"/>
            <p:cNvSpPr/>
            <p:nvPr/>
          </p:nvSpPr>
          <p:spPr>
            <a:xfrm>
              <a:off x="6191110" y="1831327"/>
              <a:ext cx="2325483" cy="36933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6185114" y="1831326"/>
              <a:ext cx="2331479" cy="369332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fr-FR" dirty="0" smtClean="0"/>
                <a:t>Source</a:t>
              </a:r>
              <a:endParaRPr lang="en-US" dirty="0"/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2767303" y="4283603"/>
            <a:ext cx="1365613" cy="396736"/>
            <a:chOff x="6185114" y="1831326"/>
            <a:chExt cx="2331479" cy="646331"/>
          </a:xfrm>
          <a:solidFill>
            <a:srgbClr val="FFFFFF"/>
          </a:solidFill>
        </p:grpSpPr>
        <p:sp>
          <p:nvSpPr>
            <p:cNvPr id="39" name="Rectangle 38"/>
            <p:cNvSpPr/>
            <p:nvPr/>
          </p:nvSpPr>
          <p:spPr>
            <a:xfrm>
              <a:off x="6191110" y="1831327"/>
              <a:ext cx="2325483" cy="36933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6185114" y="1831326"/>
              <a:ext cx="2331479" cy="646331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fr-FR" dirty="0" smtClean="0"/>
                <a:t>Destination</a:t>
              </a:r>
              <a:endParaRPr lang="en-US" dirty="0"/>
            </a:p>
          </p:txBody>
        </p:sp>
      </p:grpSp>
      <p:cxnSp>
        <p:nvCxnSpPr>
          <p:cNvPr id="47" name="Elbow Connector 46"/>
          <p:cNvCxnSpPr>
            <a:stCxn id="35" idx="3"/>
            <a:endCxn id="39" idx="0"/>
          </p:cNvCxnSpPr>
          <p:nvPr/>
        </p:nvCxnSpPr>
        <p:spPr>
          <a:xfrm flipH="1">
            <a:off x="3451866" y="3715764"/>
            <a:ext cx="459378" cy="567840"/>
          </a:xfrm>
          <a:prstGeom prst="bentConnector4">
            <a:avLst>
              <a:gd name="adj1" fmla="val -49763"/>
              <a:gd name="adj2" fmla="val 66260"/>
            </a:avLst>
          </a:prstGeom>
          <a:ln w="19050" cap="flat" cmpd="sng" algn="ctr">
            <a:noFill/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grpSp>
        <p:nvGrpSpPr>
          <p:cNvPr id="48" name="Group 47"/>
          <p:cNvGrpSpPr/>
          <p:nvPr/>
        </p:nvGrpSpPr>
        <p:grpSpPr>
          <a:xfrm>
            <a:off x="3878841" y="1942605"/>
            <a:ext cx="1903219" cy="505523"/>
            <a:chOff x="-1104150" y="1399309"/>
            <a:chExt cx="3504915" cy="10872379"/>
          </a:xfrm>
        </p:grpSpPr>
        <p:sp>
          <p:nvSpPr>
            <p:cNvPr id="49" name="Rectangle 48"/>
            <p:cNvSpPr/>
            <p:nvPr/>
          </p:nvSpPr>
          <p:spPr>
            <a:xfrm>
              <a:off x="561108" y="1399309"/>
              <a:ext cx="1839657" cy="741856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-1104150" y="4990343"/>
              <a:ext cx="3227939" cy="728134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fr-FR" sz="1600" dirty="0" smtClean="0">
                  <a:solidFill>
                    <a:schemeClr val="bg1"/>
                  </a:solidFill>
                </a:rPr>
                <a:t>Variable</a:t>
              </a:r>
              <a:endParaRPr lang="en-US" dirty="0">
                <a:solidFill>
                  <a:schemeClr val="bg1"/>
                </a:solidFill>
              </a:endParaRPr>
            </a:p>
          </p:txBody>
        </p:sp>
      </p:grpSp>
      <p:sp>
        <p:nvSpPr>
          <p:cNvPr id="54" name="Rectangle 53"/>
          <p:cNvSpPr/>
          <p:nvPr/>
        </p:nvSpPr>
        <p:spPr>
          <a:xfrm>
            <a:off x="9982202" y="5877973"/>
            <a:ext cx="2161309" cy="5297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1" name="Group 50"/>
          <p:cNvGrpSpPr/>
          <p:nvPr/>
        </p:nvGrpSpPr>
        <p:grpSpPr>
          <a:xfrm>
            <a:off x="7237752" y="1260765"/>
            <a:ext cx="4506212" cy="5091542"/>
            <a:chOff x="561109" y="1399309"/>
            <a:chExt cx="3609109" cy="3851564"/>
          </a:xfrm>
          <a:solidFill>
            <a:srgbClr val="333334"/>
          </a:solidFill>
        </p:grpSpPr>
        <p:sp>
          <p:nvSpPr>
            <p:cNvPr id="52" name="Rectangle 51"/>
            <p:cNvSpPr/>
            <p:nvPr/>
          </p:nvSpPr>
          <p:spPr>
            <a:xfrm>
              <a:off x="561109" y="1399309"/>
              <a:ext cx="3609109" cy="385156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599730" y="1444376"/>
              <a:ext cx="1101436" cy="262475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fr-FR" b="1" dirty="0" smtClean="0">
                  <a:solidFill>
                    <a:schemeClr val="bg1"/>
                  </a:solidFill>
                </a:rPr>
                <a:t>SQL Server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55" name="Rectangle 54"/>
          <p:cNvSpPr/>
          <p:nvPr/>
        </p:nvSpPr>
        <p:spPr>
          <a:xfrm>
            <a:off x="7355690" y="1935065"/>
            <a:ext cx="4233638" cy="373471"/>
          </a:xfrm>
          <a:prstGeom prst="rect">
            <a:avLst/>
          </a:prstGeom>
          <a:solidFill>
            <a:srgbClr val="F3E8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chemeClr val="tx1"/>
                </a:solidFill>
              </a:rPr>
              <a:t>SSISDB</a:t>
            </a:r>
            <a:endParaRPr lang="en-US" b="1" dirty="0">
              <a:solidFill>
                <a:schemeClr val="tx1"/>
              </a:solidFill>
            </a:endParaRPr>
          </a:p>
        </p:txBody>
      </p:sp>
      <p:grpSp>
        <p:nvGrpSpPr>
          <p:cNvPr id="58" name="Group 57"/>
          <p:cNvGrpSpPr/>
          <p:nvPr/>
        </p:nvGrpSpPr>
        <p:grpSpPr>
          <a:xfrm>
            <a:off x="7355689" y="2420237"/>
            <a:ext cx="4233639" cy="3700188"/>
            <a:chOff x="7404178" y="2228261"/>
            <a:chExt cx="4233639" cy="4027066"/>
          </a:xfrm>
          <a:solidFill>
            <a:srgbClr val="F3E8CE"/>
          </a:solidFill>
        </p:grpSpPr>
        <p:sp>
          <p:nvSpPr>
            <p:cNvPr id="56" name="Rectangle 55"/>
            <p:cNvSpPr/>
            <p:nvPr/>
          </p:nvSpPr>
          <p:spPr>
            <a:xfrm>
              <a:off x="7404178" y="2228261"/>
              <a:ext cx="4233639" cy="402706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7438813" y="2244197"/>
              <a:ext cx="2352247" cy="369332"/>
            </a:xfrm>
            <a:prstGeom prst="rect">
              <a:avLst/>
            </a:prstGeom>
            <a:grp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fr-FR" b="1" dirty="0" err="1" smtClean="0"/>
                <a:t>Integration</a:t>
              </a:r>
              <a:r>
                <a:rPr lang="fr-FR" b="1" dirty="0" smtClean="0"/>
                <a:t> Services</a:t>
              </a:r>
              <a:endParaRPr lang="en-US" b="1" dirty="0"/>
            </a:p>
          </p:txBody>
        </p:sp>
      </p:grpSp>
      <p:grpSp>
        <p:nvGrpSpPr>
          <p:cNvPr id="61" name="Group 60"/>
          <p:cNvGrpSpPr/>
          <p:nvPr/>
        </p:nvGrpSpPr>
        <p:grpSpPr>
          <a:xfrm>
            <a:off x="7599713" y="2867667"/>
            <a:ext cx="3782289" cy="2815475"/>
            <a:chOff x="7404178" y="2228261"/>
            <a:chExt cx="4233639" cy="4027066"/>
          </a:xfrm>
          <a:solidFill>
            <a:srgbClr val="E34438"/>
          </a:solidFill>
        </p:grpSpPr>
        <p:sp>
          <p:nvSpPr>
            <p:cNvPr id="62" name="Rectangle 61"/>
            <p:cNvSpPr/>
            <p:nvPr/>
          </p:nvSpPr>
          <p:spPr>
            <a:xfrm>
              <a:off x="7404178" y="2228261"/>
              <a:ext cx="4233639" cy="402706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7490434" y="2303976"/>
              <a:ext cx="886672" cy="528268"/>
            </a:xfrm>
            <a:prstGeom prst="rect">
              <a:avLst/>
            </a:prstGeom>
            <a:grp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fr-FR" b="1" dirty="0" smtClean="0">
                  <a:solidFill>
                    <a:schemeClr val="bg1"/>
                  </a:solidFill>
                </a:rPr>
                <a:t>Projet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66" name="Rectangle 65"/>
          <p:cNvSpPr/>
          <p:nvPr/>
        </p:nvSpPr>
        <p:spPr>
          <a:xfrm>
            <a:off x="8409709" y="3499911"/>
            <a:ext cx="2022765" cy="434470"/>
          </a:xfrm>
          <a:prstGeom prst="rect">
            <a:avLst/>
          </a:prstGeom>
          <a:solidFill>
            <a:srgbClr val="BCCD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Package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9" name="Rectangle 68"/>
          <p:cNvSpPr/>
          <p:nvPr/>
        </p:nvSpPr>
        <p:spPr>
          <a:xfrm>
            <a:off x="8409709" y="4129696"/>
            <a:ext cx="2031790" cy="434470"/>
          </a:xfrm>
          <a:prstGeom prst="rect">
            <a:avLst/>
          </a:prstGeom>
          <a:solidFill>
            <a:srgbClr val="BCCD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Environnement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2" name="Rectangle 71"/>
          <p:cNvSpPr/>
          <p:nvPr/>
        </p:nvSpPr>
        <p:spPr>
          <a:xfrm>
            <a:off x="8409709" y="4763501"/>
            <a:ext cx="2022765" cy="434470"/>
          </a:xfrm>
          <a:prstGeom prst="rect">
            <a:avLst/>
          </a:prstGeom>
          <a:solidFill>
            <a:srgbClr val="BCCD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Rapport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5" name="Right Arrow 74"/>
          <p:cNvSpPr/>
          <p:nvPr/>
        </p:nvSpPr>
        <p:spPr>
          <a:xfrm>
            <a:off x="5524787" y="3491638"/>
            <a:ext cx="1603161" cy="532815"/>
          </a:xfrm>
          <a:prstGeom prst="rightArrow">
            <a:avLst/>
          </a:prstGeom>
          <a:solidFill>
            <a:srgbClr val="3449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/>
              <a:t>DEPLOY</a:t>
            </a:r>
            <a:endParaRPr lang="en-US" b="1" dirty="0"/>
          </a:p>
        </p:txBody>
      </p:sp>
      <p:cxnSp>
        <p:nvCxnSpPr>
          <p:cNvPr id="80" name="Straight Arrow Connector 79"/>
          <p:cNvCxnSpPr>
            <a:stCxn id="36" idx="2"/>
            <a:endCxn id="40" idx="0"/>
          </p:cNvCxnSpPr>
          <p:nvPr/>
        </p:nvCxnSpPr>
        <p:spPr>
          <a:xfrm>
            <a:off x="3450110" y="3900429"/>
            <a:ext cx="0" cy="383174"/>
          </a:xfrm>
          <a:prstGeom prst="straightConnector1">
            <a:avLst/>
          </a:prstGeom>
          <a:ln>
            <a:tailEnd type="triangle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47895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3733" dirty="0" smtClean="0"/>
              <a:t>Azure Data </a:t>
            </a:r>
            <a:r>
              <a:rPr lang="fr-FR" sz="3733" dirty="0" err="1" smtClean="0"/>
              <a:t>Factory</a:t>
            </a:r>
            <a:endParaRPr lang="fr-FR" sz="3733" dirty="0"/>
          </a:p>
        </p:txBody>
      </p:sp>
      <p:sp>
        <p:nvSpPr>
          <p:cNvPr id="78" name="Rectangle 77"/>
          <p:cNvSpPr/>
          <p:nvPr/>
        </p:nvSpPr>
        <p:spPr bwMode="auto">
          <a:xfrm>
            <a:off x="-1" y="6389914"/>
            <a:ext cx="1674225" cy="402340"/>
          </a:xfrm>
          <a:prstGeom prst="rect">
            <a:avLst/>
          </a:prstGeom>
          <a:solidFill>
            <a:srgbClr val="AD1360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32472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2000" b="1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Light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609599" y="2432945"/>
            <a:ext cx="6684579" cy="3371136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err="1" smtClean="0"/>
              <a:t>Créer</a:t>
            </a:r>
            <a:r>
              <a:rPr lang="en-US" sz="2400" dirty="0" smtClean="0"/>
              <a:t>, </a:t>
            </a:r>
            <a:r>
              <a:rPr lang="en-US" sz="2400" dirty="0" err="1" smtClean="0"/>
              <a:t>planifier</a:t>
            </a:r>
            <a:r>
              <a:rPr lang="en-US" sz="2400" dirty="0" smtClean="0"/>
              <a:t>, </a:t>
            </a:r>
            <a:r>
              <a:rPr lang="en-US" sz="2400" dirty="0" err="1" smtClean="0"/>
              <a:t>orchestrer</a:t>
            </a:r>
            <a:r>
              <a:rPr lang="en-US" sz="2400" dirty="0"/>
              <a:t> </a:t>
            </a:r>
            <a:r>
              <a:rPr lang="en-US" sz="2400" dirty="0" smtClean="0"/>
              <a:t>et </a:t>
            </a:r>
            <a:r>
              <a:rPr lang="en-US" sz="2400" dirty="0" err="1" smtClean="0"/>
              <a:t>gérer</a:t>
            </a:r>
            <a:r>
              <a:rPr lang="en-US" sz="2400" dirty="0" smtClean="0"/>
              <a:t> des pipelines de </a:t>
            </a:r>
            <a:r>
              <a:rPr lang="en-US" sz="2400" dirty="0" err="1" smtClean="0"/>
              <a:t>données</a:t>
            </a: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err="1" smtClean="0"/>
              <a:t>Visualiser</a:t>
            </a:r>
            <a:r>
              <a:rPr lang="en-US" sz="2400" dirty="0" smtClean="0"/>
              <a:t> la </a:t>
            </a:r>
            <a:r>
              <a:rPr lang="en-US" sz="2400" dirty="0" err="1" smtClean="0"/>
              <a:t>lignée</a:t>
            </a:r>
            <a:r>
              <a:rPr lang="en-US" sz="2400" dirty="0" smtClean="0"/>
              <a:t> des </a:t>
            </a:r>
            <a:r>
              <a:rPr lang="en-US" sz="2400" dirty="0" err="1" smtClean="0"/>
              <a:t>données</a:t>
            </a: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Connecter des sources de </a:t>
            </a:r>
            <a:r>
              <a:rPr lang="en-US" sz="2400" dirty="0" err="1" smtClean="0"/>
              <a:t>données</a:t>
            </a:r>
            <a:r>
              <a:rPr lang="en-US" sz="2400" dirty="0" smtClean="0"/>
              <a:t> On-Premise </a:t>
            </a:r>
            <a:r>
              <a:rPr lang="en-US" sz="2400" dirty="0" err="1" smtClean="0"/>
              <a:t>ou</a:t>
            </a:r>
            <a:r>
              <a:rPr lang="en-US" sz="2400" dirty="0" smtClean="0"/>
              <a:t> cloud</a:t>
            </a: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err="1" smtClean="0"/>
              <a:t>Monitorer</a:t>
            </a:r>
            <a:r>
              <a:rPr lang="en-US" sz="2400" dirty="0" smtClean="0"/>
              <a:t> les pipelines de </a:t>
            </a:r>
            <a:r>
              <a:rPr lang="en-US" sz="2400" dirty="0" err="1" smtClean="0"/>
              <a:t>données</a:t>
            </a: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err="1" smtClean="0"/>
              <a:t>Automatiser</a:t>
            </a:r>
            <a:r>
              <a:rPr lang="en-US" sz="2400" dirty="0" smtClean="0"/>
              <a:t> la </a:t>
            </a:r>
            <a:r>
              <a:rPr lang="en-US" sz="2400" dirty="0" err="1" smtClean="0"/>
              <a:t>gestion</a:t>
            </a:r>
            <a:r>
              <a:rPr lang="en-US" sz="2400" dirty="0" smtClean="0"/>
              <a:t> de </a:t>
            </a:r>
            <a:r>
              <a:rPr lang="en-US" sz="2400" dirty="0" err="1" smtClean="0"/>
              <a:t>ressource</a:t>
            </a:r>
            <a:r>
              <a:rPr lang="en-US" sz="2400" dirty="0" smtClean="0"/>
              <a:t> du cloud</a:t>
            </a:r>
            <a:endParaRPr lang="en-US" sz="2400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2746" y="3032170"/>
            <a:ext cx="3476298" cy="2172686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609599" y="927886"/>
            <a:ext cx="10659445" cy="6667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fr-FR"/>
            </a:defPPr>
            <a:lvl1pPr eaLnBrk="0" fontAlgn="base" hangingPunct="0">
              <a:spcBef>
                <a:spcPct val="0"/>
              </a:spcBef>
              <a:spcAft>
                <a:spcPct val="0"/>
              </a:spcAft>
              <a:defRPr sz="3200" b="0" cap="none" spc="-133" baseline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j-lt"/>
                <a:cs typeface="Segoe UI Light" panose="020B0502040204020203" pitchFamily="34" charset="0"/>
              </a:defRPr>
            </a:lvl1pPr>
            <a:lvl2pPr algn="ctr" eaLnBrk="0" fontAlgn="base" hangingPunct="0">
              <a:spcBef>
                <a:spcPct val="0"/>
              </a:spcBef>
              <a:spcAft>
                <a:spcPct val="0"/>
              </a:spcAft>
              <a:defRPr sz="5867">
                <a:latin typeface="Calibri" panose="020F0502020204030204" pitchFamily="34" charset="0"/>
              </a:defRPr>
            </a:lvl2pPr>
            <a:lvl3pPr algn="ctr" eaLnBrk="0" fontAlgn="base" hangingPunct="0">
              <a:spcBef>
                <a:spcPct val="0"/>
              </a:spcBef>
              <a:spcAft>
                <a:spcPct val="0"/>
              </a:spcAft>
              <a:defRPr sz="5867">
                <a:latin typeface="Calibri" panose="020F0502020204030204" pitchFamily="34" charset="0"/>
              </a:defRPr>
            </a:lvl3pPr>
            <a:lvl4pPr algn="ctr" eaLnBrk="0" fontAlgn="base" hangingPunct="0">
              <a:spcBef>
                <a:spcPct val="0"/>
              </a:spcBef>
              <a:spcAft>
                <a:spcPct val="0"/>
              </a:spcAft>
              <a:defRPr sz="5867">
                <a:latin typeface="Calibri" panose="020F0502020204030204" pitchFamily="34" charset="0"/>
              </a:defRPr>
            </a:lvl4pPr>
            <a:lvl5pPr algn="ctr" eaLnBrk="0" fontAlgn="base" hangingPunct="0">
              <a:spcBef>
                <a:spcPct val="0"/>
              </a:spcBef>
              <a:spcAft>
                <a:spcPct val="0"/>
              </a:spcAft>
              <a:defRPr sz="5867">
                <a:latin typeface="Calibri" panose="020F0502020204030204" pitchFamily="34" charset="0"/>
              </a:defRPr>
            </a:lvl5pPr>
            <a:lvl6pPr marL="609585" algn="ctr" fontAlgn="base">
              <a:spcBef>
                <a:spcPct val="0"/>
              </a:spcBef>
              <a:spcAft>
                <a:spcPct val="0"/>
              </a:spcAft>
              <a:defRPr sz="5867">
                <a:latin typeface="Calibri" panose="020F0502020204030204" pitchFamily="34" charset="0"/>
              </a:defRPr>
            </a:lvl6pPr>
            <a:lvl7pPr marL="1219170" algn="ctr" fontAlgn="base">
              <a:spcBef>
                <a:spcPct val="0"/>
              </a:spcBef>
              <a:spcAft>
                <a:spcPct val="0"/>
              </a:spcAft>
              <a:defRPr sz="5867">
                <a:latin typeface="Calibri" panose="020F0502020204030204" pitchFamily="34" charset="0"/>
              </a:defRPr>
            </a:lvl7pPr>
            <a:lvl8pPr marL="1828754" algn="ctr" fontAlgn="base">
              <a:spcBef>
                <a:spcPct val="0"/>
              </a:spcBef>
              <a:spcAft>
                <a:spcPct val="0"/>
              </a:spcAft>
              <a:defRPr sz="5867">
                <a:latin typeface="Calibri" panose="020F0502020204030204" pitchFamily="34" charset="0"/>
              </a:defRPr>
            </a:lvl8pPr>
            <a:lvl9pPr marL="2438339" algn="ctr" fontAlgn="base">
              <a:spcBef>
                <a:spcPct val="0"/>
              </a:spcBef>
              <a:spcAft>
                <a:spcPct val="0"/>
              </a:spcAft>
              <a:defRPr sz="5867">
                <a:latin typeface="Calibri" panose="020F0502020204030204" pitchFamily="34" charset="0"/>
              </a:defRPr>
            </a:lvl9pPr>
          </a:lstStyle>
          <a:p>
            <a:r>
              <a:rPr lang="fr-FR" dirty="0"/>
              <a:t>Un des nombreux nouveaux service de données Azure</a:t>
            </a:r>
          </a:p>
        </p:txBody>
      </p:sp>
      <p:sp>
        <p:nvSpPr>
          <p:cNvPr id="5" name="Flèche droite 4"/>
          <p:cNvSpPr/>
          <p:nvPr/>
        </p:nvSpPr>
        <p:spPr>
          <a:xfrm>
            <a:off x="695816" y="1645272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ZoneTexte 5"/>
          <p:cNvSpPr txBox="1"/>
          <p:nvPr/>
        </p:nvSpPr>
        <p:spPr>
          <a:xfrm>
            <a:off x="1799117" y="1740441"/>
            <a:ext cx="8280408" cy="692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fr-FR"/>
            </a:defPPr>
            <a:lvl1pPr eaLnBrk="0" fontAlgn="base" hangingPunct="0">
              <a:spcBef>
                <a:spcPct val="0"/>
              </a:spcBef>
              <a:spcAft>
                <a:spcPct val="0"/>
              </a:spcAft>
              <a:defRPr sz="3200" b="0" cap="none" spc="-133" baseline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j-lt"/>
                <a:cs typeface="Segoe UI Light" panose="020B0502040204020203" pitchFamily="34" charset="0"/>
              </a:defRPr>
            </a:lvl1pPr>
            <a:lvl2pPr algn="ctr" eaLnBrk="0" fontAlgn="base" hangingPunct="0">
              <a:spcBef>
                <a:spcPct val="0"/>
              </a:spcBef>
              <a:spcAft>
                <a:spcPct val="0"/>
              </a:spcAft>
              <a:defRPr sz="5867">
                <a:latin typeface="Calibri" panose="020F0502020204030204" pitchFamily="34" charset="0"/>
              </a:defRPr>
            </a:lvl2pPr>
            <a:lvl3pPr algn="ctr" eaLnBrk="0" fontAlgn="base" hangingPunct="0">
              <a:spcBef>
                <a:spcPct val="0"/>
              </a:spcBef>
              <a:spcAft>
                <a:spcPct val="0"/>
              </a:spcAft>
              <a:defRPr sz="5867">
                <a:latin typeface="Calibri" panose="020F0502020204030204" pitchFamily="34" charset="0"/>
              </a:defRPr>
            </a:lvl3pPr>
            <a:lvl4pPr algn="ctr" eaLnBrk="0" fontAlgn="base" hangingPunct="0">
              <a:spcBef>
                <a:spcPct val="0"/>
              </a:spcBef>
              <a:spcAft>
                <a:spcPct val="0"/>
              </a:spcAft>
              <a:defRPr sz="5867">
                <a:latin typeface="Calibri" panose="020F0502020204030204" pitchFamily="34" charset="0"/>
              </a:defRPr>
            </a:lvl4pPr>
            <a:lvl5pPr algn="ctr" eaLnBrk="0" fontAlgn="base" hangingPunct="0">
              <a:spcBef>
                <a:spcPct val="0"/>
              </a:spcBef>
              <a:spcAft>
                <a:spcPct val="0"/>
              </a:spcAft>
              <a:defRPr sz="5867">
                <a:latin typeface="Calibri" panose="020F0502020204030204" pitchFamily="34" charset="0"/>
              </a:defRPr>
            </a:lvl5pPr>
            <a:lvl6pPr marL="609585" algn="ctr" fontAlgn="base">
              <a:spcBef>
                <a:spcPct val="0"/>
              </a:spcBef>
              <a:spcAft>
                <a:spcPct val="0"/>
              </a:spcAft>
              <a:defRPr sz="5867">
                <a:latin typeface="Calibri" panose="020F0502020204030204" pitchFamily="34" charset="0"/>
              </a:defRPr>
            </a:lvl6pPr>
            <a:lvl7pPr marL="1219170" algn="ctr" fontAlgn="base">
              <a:spcBef>
                <a:spcPct val="0"/>
              </a:spcBef>
              <a:spcAft>
                <a:spcPct val="0"/>
              </a:spcAft>
              <a:defRPr sz="5867">
                <a:latin typeface="Calibri" panose="020F0502020204030204" pitchFamily="34" charset="0"/>
              </a:defRPr>
            </a:lvl7pPr>
            <a:lvl8pPr marL="1828754" algn="ctr" fontAlgn="base">
              <a:spcBef>
                <a:spcPct val="0"/>
              </a:spcBef>
              <a:spcAft>
                <a:spcPct val="0"/>
              </a:spcAft>
              <a:defRPr sz="5867">
                <a:latin typeface="Calibri" panose="020F0502020204030204" pitchFamily="34" charset="0"/>
              </a:defRPr>
            </a:lvl8pPr>
            <a:lvl9pPr marL="2438339" algn="ctr" fontAlgn="base">
              <a:spcBef>
                <a:spcPct val="0"/>
              </a:spcBef>
              <a:spcAft>
                <a:spcPct val="0"/>
              </a:spcAft>
              <a:defRPr sz="5867">
                <a:latin typeface="Calibri" panose="020F0502020204030204" pitchFamily="34" charset="0"/>
              </a:defRPr>
            </a:lvl9pPr>
          </a:lstStyle>
          <a:p>
            <a:r>
              <a:rPr lang="fr-FR" b="1" dirty="0"/>
              <a:t>Son rôle : faire communiquer tous les autres services</a:t>
            </a:r>
          </a:p>
          <a:p>
            <a:endParaRPr lang="fr-FR" b="1" dirty="0"/>
          </a:p>
        </p:txBody>
      </p:sp>
    </p:spTree>
    <p:extLst>
      <p:ext uri="{BB962C8B-B14F-4D97-AF65-F5344CB8AC3E}">
        <p14:creationId xmlns:p14="http://schemas.microsoft.com/office/powerpoint/2010/main" val="300362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Intégration</a:t>
            </a:r>
            <a:r>
              <a:rPr lang="en-US" dirty="0" smtClean="0"/>
              <a:t> </a:t>
            </a:r>
            <a:r>
              <a:rPr lang="en-US" dirty="0" err="1" smtClean="0"/>
              <a:t>dans</a:t>
            </a:r>
            <a:r>
              <a:rPr lang="en-US" dirty="0" smtClean="0"/>
              <a:t> la </a:t>
            </a:r>
            <a:r>
              <a:rPr lang="en-US" dirty="0" err="1" smtClean="0"/>
              <a:t>chaîne</a:t>
            </a:r>
            <a:r>
              <a:rPr lang="en-US" dirty="0" smtClean="0"/>
              <a:t> de </a:t>
            </a:r>
            <a:r>
              <a:rPr lang="en-US" dirty="0" err="1" smtClean="0"/>
              <a:t>données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855" y="1114096"/>
            <a:ext cx="10508517" cy="2736593"/>
          </a:xfrm>
          <a:prstGeom prst="rect">
            <a:avLst/>
          </a:prstGeom>
        </p:spPr>
      </p:pic>
      <p:sp>
        <p:nvSpPr>
          <p:cNvPr id="5" name="Accolade fermante 4"/>
          <p:cNvSpPr/>
          <p:nvPr/>
        </p:nvSpPr>
        <p:spPr>
          <a:xfrm rot="5400000">
            <a:off x="5885117" y="966275"/>
            <a:ext cx="826414" cy="6595241"/>
          </a:xfrm>
          <a:prstGeom prst="rightBrace">
            <a:avLst/>
          </a:prstGeom>
          <a:ln w="63500"/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ZoneTexte 5"/>
          <p:cNvSpPr txBox="1"/>
          <p:nvPr/>
        </p:nvSpPr>
        <p:spPr>
          <a:xfrm>
            <a:off x="4372303" y="4782206"/>
            <a:ext cx="42146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 smtClean="0"/>
              <a:t>Azure Data </a:t>
            </a:r>
            <a:r>
              <a:rPr lang="fr-FR" sz="3600" dirty="0" err="1" smtClean="0"/>
              <a:t>Factory</a:t>
            </a:r>
            <a:endParaRPr lang="fr-FR" sz="3600" dirty="0"/>
          </a:p>
        </p:txBody>
      </p:sp>
    </p:spTree>
    <p:extLst>
      <p:ext uri="{BB962C8B-B14F-4D97-AF65-F5344CB8AC3E}">
        <p14:creationId xmlns:p14="http://schemas.microsoft.com/office/powerpoint/2010/main" val="2127780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25819" y="1063517"/>
            <a:ext cx="4782207" cy="4917147"/>
          </a:xfrm>
        </p:spPr>
        <p:txBody>
          <a:bodyPr>
            <a:noAutofit/>
          </a:bodyPr>
          <a:lstStyle/>
          <a:p>
            <a:r>
              <a:rPr lang="fr-FR" sz="1800" dirty="0" smtClean="0"/>
              <a:t>Jeu de données</a:t>
            </a:r>
          </a:p>
          <a:p>
            <a:pPr lvl="1"/>
            <a:r>
              <a:rPr lang="fr-FR" sz="1800" dirty="0" smtClean="0"/>
              <a:t>Source / Destination : Entrée / Sortie</a:t>
            </a:r>
          </a:p>
          <a:p>
            <a:pPr lvl="2"/>
            <a:r>
              <a:rPr lang="fr-FR" sz="1800" dirty="0" smtClean="0"/>
              <a:t>Table, Fichier, BLOB Storage</a:t>
            </a:r>
          </a:p>
          <a:p>
            <a:r>
              <a:rPr lang="fr-FR" sz="1800" dirty="0" smtClean="0"/>
              <a:t>Activité</a:t>
            </a:r>
          </a:p>
          <a:p>
            <a:pPr lvl="1"/>
            <a:r>
              <a:rPr lang="fr-FR" sz="1800" dirty="0" smtClean="0"/>
              <a:t>Copie de données</a:t>
            </a:r>
          </a:p>
          <a:p>
            <a:pPr lvl="1"/>
            <a:r>
              <a:rPr lang="fr-FR" sz="1800" dirty="0" smtClean="0"/>
              <a:t>Transformation</a:t>
            </a:r>
          </a:p>
          <a:p>
            <a:pPr lvl="2"/>
            <a:r>
              <a:rPr lang="fr-FR" sz="1800" dirty="0" smtClean="0"/>
              <a:t>Procédure stockée, Script C# , </a:t>
            </a:r>
            <a:r>
              <a:rPr lang="fr-FR" sz="1800" dirty="0" err="1" smtClean="0"/>
              <a:t>Hive</a:t>
            </a:r>
            <a:r>
              <a:rPr lang="fr-FR" sz="1800" dirty="0" smtClean="0"/>
              <a:t>, Machine Learning</a:t>
            </a:r>
          </a:p>
          <a:p>
            <a:r>
              <a:rPr lang="fr-FR" sz="1800" dirty="0" smtClean="0"/>
              <a:t>Pipeline</a:t>
            </a:r>
          </a:p>
          <a:p>
            <a:pPr lvl="1"/>
            <a:r>
              <a:rPr lang="fr-FR" sz="1800" dirty="0" smtClean="0"/>
              <a:t>Ensemble d’activités</a:t>
            </a:r>
          </a:p>
          <a:p>
            <a:pPr lvl="2"/>
            <a:r>
              <a:rPr lang="fr-FR" sz="1800" dirty="0" smtClean="0"/>
              <a:t>Avec un/des </a:t>
            </a:r>
            <a:r>
              <a:rPr lang="fr-FR" sz="1800" dirty="0" err="1" smtClean="0"/>
              <a:t>datasets</a:t>
            </a:r>
            <a:r>
              <a:rPr lang="fr-FR" sz="1800" dirty="0" smtClean="0"/>
              <a:t> d’entrée et de sortie</a:t>
            </a:r>
          </a:p>
          <a:p>
            <a:r>
              <a:rPr lang="fr-FR" sz="1800" dirty="0"/>
              <a:t>Service </a:t>
            </a:r>
            <a:r>
              <a:rPr lang="fr-FR" sz="1800" dirty="0" smtClean="0"/>
              <a:t>lié</a:t>
            </a:r>
          </a:p>
          <a:p>
            <a:pPr lvl="1"/>
            <a:r>
              <a:rPr lang="fr-FR" sz="1800" dirty="0" smtClean="0"/>
              <a:t>Connexion utilisé par les objets</a:t>
            </a:r>
            <a:endParaRPr lang="fr-FR" sz="1800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Azure Data </a:t>
            </a:r>
            <a:r>
              <a:rPr lang="fr-FR" dirty="0" err="1" smtClean="0"/>
              <a:t>Factory</a:t>
            </a:r>
            <a:endParaRPr lang="fr-FR" dirty="0"/>
          </a:p>
        </p:txBody>
      </p:sp>
      <p:pic>
        <p:nvPicPr>
          <p:cNvPr id="1026" name="Picture 2" descr="Concepts clé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8026" y="2345563"/>
            <a:ext cx="6974958" cy="2205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23038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Chargement de fichiers</a:t>
            </a:r>
            <a:endParaRPr lang="fr-FR" dirty="0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1027420" y="3108696"/>
            <a:ext cx="1766606" cy="1766606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0614" y="1049407"/>
            <a:ext cx="1739611" cy="1739611"/>
          </a:xfrm>
          <a:prstGeom prst="rect">
            <a:avLst/>
          </a:prstGeom>
        </p:spPr>
      </p:pic>
      <p:grpSp>
        <p:nvGrpSpPr>
          <p:cNvPr id="30" name="Group 29"/>
          <p:cNvGrpSpPr/>
          <p:nvPr/>
        </p:nvGrpSpPr>
        <p:grpSpPr>
          <a:xfrm>
            <a:off x="8969686" y="3151033"/>
            <a:ext cx="1647327" cy="1627751"/>
            <a:chOff x="6781720" y="2563249"/>
            <a:chExt cx="1647327" cy="1627751"/>
          </a:xfrm>
        </p:grpSpPr>
        <p:pic>
          <p:nvPicPr>
            <p:cNvPr id="24" name="Picture 2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000297" y="2563249"/>
              <a:ext cx="1428750" cy="1428750"/>
            </a:xfrm>
            <a:prstGeom prst="rect">
              <a:avLst/>
            </a:prstGeom>
          </p:spPr>
        </p:pic>
        <p:pic>
          <p:nvPicPr>
            <p:cNvPr id="29" name="Picture 28"/>
            <p:cNvPicPr>
              <a:picLocks noChangeAspect="1"/>
            </p:cNvPicPr>
            <p:nvPr/>
          </p:nvPicPr>
          <p:blipFill rotWithShape="1">
            <a:blip r:embed="rId4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 l="18339" t="12131" r="18382" b="12294"/>
            <a:stretch/>
          </p:blipFill>
          <p:spPr>
            <a:xfrm>
              <a:off x="6781720" y="3287062"/>
              <a:ext cx="756875" cy="903938"/>
            </a:xfrm>
            <a:prstGeom prst="rect">
              <a:avLst/>
            </a:prstGeom>
          </p:spPr>
        </p:pic>
      </p:grpSp>
      <p:sp>
        <p:nvSpPr>
          <p:cNvPr id="31" name="Rectangle 30"/>
          <p:cNvSpPr/>
          <p:nvPr/>
        </p:nvSpPr>
        <p:spPr>
          <a:xfrm>
            <a:off x="5717442" y="2322115"/>
            <a:ext cx="110252" cy="167993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3947416" y="4665176"/>
            <a:ext cx="5022270" cy="1116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/>
          <p:cNvSpPr/>
          <p:nvPr/>
        </p:nvSpPr>
        <p:spPr>
          <a:xfrm>
            <a:off x="5717442" y="4002052"/>
            <a:ext cx="3252244" cy="1116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/>
          <p:cNvSpPr/>
          <p:nvPr/>
        </p:nvSpPr>
        <p:spPr>
          <a:xfrm>
            <a:off x="7914415" y="1919212"/>
            <a:ext cx="1037505" cy="509433"/>
          </a:xfrm>
          <a:prstGeom prst="rect">
            <a:avLst/>
          </a:prstGeom>
          <a:solidFill>
            <a:schemeClr val="bg1"/>
          </a:solidFill>
          <a:ln>
            <a:solidFill>
              <a:srgbClr val="E3443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chemeClr val="tx1"/>
                </a:solidFill>
              </a:rPr>
              <a:t>Azure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1168060" y="2547409"/>
            <a:ext cx="1485323" cy="509433"/>
          </a:xfrm>
          <a:prstGeom prst="rect">
            <a:avLst/>
          </a:prstGeom>
          <a:solidFill>
            <a:schemeClr val="bg1"/>
          </a:solidFill>
          <a:ln>
            <a:solidFill>
              <a:srgbClr val="E3443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chemeClr val="tx1"/>
                </a:solidFill>
              </a:rPr>
              <a:t>On Prem</a:t>
            </a:r>
            <a:endParaRPr lang="en-US" b="1" dirty="0">
              <a:solidFill>
                <a:schemeClr val="tx1"/>
              </a:solidFill>
            </a:endParaRPr>
          </a:p>
        </p:txBody>
      </p:sp>
      <p:pic>
        <p:nvPicPr>
          <p:cNvPr id="38" name="Picture 37"/>
          <p:cNvPicPr>
            <a:picLocks noChangeAspect="1"/>
          </p:cNvPicPr>
          <p:nvPr/>
        </p:nvPicPr>
        <p:blipFill rotWithShape="1">
          <a:blip r:embed="rId5"/>
          <a:srcRect l="18664" t="9018" r="18558" b="9649"/>
          <a:stretch/>
        </p:blipFill>
        <p:spPr>
          <a:xfrm>
            <a:off x="2860566" y="3204464"/>
            <a:ext cx="510155" cy="660944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 rotWithShape="1">
          <a:blip r:embed="rId5"/>
          <a:srcRect l="18664" t="9018" r="18558" b="9649"/>
          <a:stretch/>
        </p:blipFill>
        <p:spPr>
          <a:xfrm>
            <a:off x="3152664" y="3665871"/>
            <a:ext cx="510155" cy="660944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/>
        </p:nvPicPr>
        <p:blipFill rotWithShape="1">
          <a:blip r:embed="rId5"/>
          <a:srcRect l="18664" t="9018" r="18558" b="9649"/>
          <a:stretch/>
        </p:blipFill>
        <p:spPr>
          <a:xfrm>
            <a:off x="3437512" y="4127278"/>
            <a:ext cx="510155" cy="660944"/>
          </a:xfrm>
          <a:prstGeom prst="rect">
            <a:avLst/>
          </a:prstGeom>
        </p:spPr>
      </p:pic>
      <p:pic>
        <p:nvPicPr>
          <p:cNvPr id="41" name="Picture 40"/>
          <p:cNvPicPr>
            <a:picLocks noChangeAspect="1"/>
          </p:cNvPicPr>
          <p:nvPr/>
        </p:nvPicPr>
        <p:blipFill rotWithShape="1">
          <a:blip r:embed="rId5"/>
          <a:srcRect l="18664" t="9018" r="18558" b="9649"/>
          <a:stretch/>
        </p:blipFill>
        <p:spPr>
          <a:xfrm>
            <a:off x="5561275" y="1698647"/>
            <a:ext cx="421093" cy="545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03609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Chargement </a:t>
            </a:r>
            <a:r>
              <a:rPr lang="fr-FR" dirty="0" smtClean="0"/>
              <a:t>DE fichiers</a:t>
            </a:r>
            <a:r>
              <a:rPr lang="fr-FR" dirty="0"/>
              <a:t/>
            </a:r>
            <a:br>
              <a:rPr lang="fr-FR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20753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b="1" dirty="0" smtClean="0"/>
              <a:t>SSIS</a:t>
            </a:r>
            <a:endParaRPr lang="en-US" b="1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fr-FR" sz="2400" dirty="0" smtClean="0"/>
              <a:t>Connecteur </a:t>
            </a:r>
            <a:r>
              <a:rPr lang="fr-FR" sz="2400" dirty="0" err="1" smtClean="0"/>
              <a:t>Preview</a:t>
            </a:r>
            <a:r>
              <a:rPr lang="fr-FR" sz="2400" dirty="0" smtClean="0"/>
              <a:t> pour Azure</a:t>
            </a:r>
          </a:p>
          <a:p>
            <a:pPr>
              <a:lnSpc>
                <a:spcPct val="150000"/>
              </a:lnSpc>
            </a:pPr>
            <a:r>
              <a:rPr lang="fr-FR" sz="2400" dirty="0" smtClean="0"/>
              <a:t>Tâche système de fichier</a:t>
            </a:r>
          </a:p>
          <a:p>
            <a:pPr>
              <a:lnSpc>
                <a:spcPct val="150000"/>
              </a:lnSpc>
            </a:pPr>
            <a:r>
              <a:rPr lang="fr-FR" sz="2400" dirty="0" smtClean="0"/>
              <a:t>Nécessite une planification</a:t>
            </a:r>
          </a:p>
          <a:p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fr-FR" b="1" dirty="0" smtClean="0"/>
              <a:t>ADF</a:t>
            </a:r>
            <a:endParaRPr lang="en-US" b="1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4"/>
          </p:nvPr>
        </p:nvSpPr>
        <p:spPr>
          <a:xfrm>
            <a:off x="6273383" y="1764505"/>
            <a:ext cx="5309019" cy="4352793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fr-FR" sz="2400" dirty="0" smtClean="0"/>
              <a:t>Connecteur Azure Blob intégré</a:t>
            </a:r>
          </a:p>
          <a:p>
            <a:pPr>
              <a:lnSpc>
                <a:spcPct val="150000"/>
              </a:lnSpc>
            </a:pPr>
            <a:r>
              <a:rPr lang="fr-FR" sz="2400" dirty="0" smtClean="0"/>
              <a:t>Data Management Gateway </a:t>
            </a:r>
          </a:p>
          <a:p>
            <a:pPr>
              <a:lnSpc>
                <a:spcPct val="150000"/>
              </a:lnSpc>
            </a:pPr>
            <a:r>
              <a:rPr lang="fr-FR" sz="2400" dirty="0"/>
              <a:t>Opérationnel au </a:t>
            </a:r>
            <a:r>
              <a:rPr lang="fr-FR" sz="2400" dirty="0" smtClean="0"/>
              <a:t>déploiement</a:t>
            </a:r>
          </a:p>
          <a:p>
            <a:pPr>
              <a:lnSpc>
                <a:spcPct val="150000"/>
              </a:lnSpc>
            </a:pPr>
            <a:r>
              <a:rPr lang="fr-FR" sz="2400" dirty="0" smtClean="0"/>
              <a:t>Pas de tâche système de fichier natif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Conclusion chargement de fichiers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827221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3"/>
          </p:nvPr>
        </p:nvSpPr>
        <p:spPr>
          <a:xfrm>
            <a:off x="609600" y="1124745"/>
            <a:ext cx="11176000" cy="992813"/>
          </a:xfrm>
        </p:spPr>
        <p:txBody>
          <a:bodyPr/>
          <a:lstStyle/>
          <a:p>
            <a:r>
              <a:rPr lang="fr-FR" dirty="0" smtClean="0"/>
              <a:t>Analyse de fichiers de log d’un serveur Web</a:t>
            </a:r>
          </a:p>
          <a:p>
            <a:pPr marL="0" indent="0">
              <a:buNone/>
            </a:pPr>
            <a:endParaRPr lang="fr-FR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Lancement traitement </a:t>
            </a:r>
            <a:r>
              <a:rPr lang="fr-FR" dirty="0" err="1" smtClean="0"/>
              <a:t>HDInsight</a:t>
            </a:r>
            <a:endParaRPr lang="fr-FR" dirty="0"/>
          </a:p>
        </p:txBody>
      </p:sp>
      <p:pic>
        <p:nvPicPr>
          <p:cNvPr id="1026" name="Picture 2" descr="http://www.iconsdownload.net/icons/256/14555-log-file-format-icon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3295404"/>
            <a:ext cx="1108195" cy="11081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Afficher l'image d'origin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6197" y="3268833"/>
            <a:ext cx="1215230" cy="1215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Flèche droite 7"/>
          <p:cNvSpPr/>
          <p:nvPr/>
        </p:nvSpPr>
        <p:spPr>
          <a:xfrm>
            <a:off x="4507737" y="3568440"/>
            <a:ext cx="1135782" cy="61601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30" name="Picture 6" descr="Afficher l'image d'origin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8653" y="2509270"/>
            <a:ext cx="1215230" cy="1215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Afficher l'image d'origin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3669" y="4116212"/>
            <a:ext cx="1190625" cy="1000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 descr="Afficher l'image d'origin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1416" y="3241886"/>
            <a:ext cx="1215230" cy="1215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Flèche droite 14"/>
          <p:cNvSpPr/>
          <p:nvPr/>
        </p:nvSpPr>
        <p:spPr>
          <a:xfrm>
            <a:off x="1864105" y="3568440"/>
            <a:ext cx="1135782" cy="61601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Flèche droite 15"/>
          <p:cNvSpPr/>
          <p:nvPr/>
        </p:nvSpPr>
        <p:spPr>
          <a:xfrm>
            <a:off x="7489964" y="3568439"/>
            <a:ext cx="1135782" cy="61601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34" name="Picture 10" descr="Afficher l'image d'origine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33366" y="2089621"/>
            <a:ext cx="1027263" cy="1027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Afficher l'image d'origine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33366" y="3386741"/>
            <a:ext cx="925519" cy="9255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Misc Database 3 icon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66043" y="4582117"/>
            <a:ext cx="961907" cy="9619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Accolade ouvrante 6"/>
          <p:cNvSpPr/>
          <p:nvPr/>
        </p:nvSpPr>
        <p:spPr>
          <a:xfrm>
            <a:off x="10143565" y="2136267"/>
            <a:ext cx="540212" cy="3426466"/>
          </a:xfrm>
          <a:prstGeom prst="leftBrace">
            <a:avLst/>
          </a:prstGeom>
          <a:ln w="825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4305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Traitement fichiers de </a:t>
            </a:r>
            <a:r>
              <a:rPr lang="fr-FR" dirty="0" smtClean="0"/>
              <a:t>log HDINSIGHT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114186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contenu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fr-FR" b="1" dirty="0" smtClean="0"/>
              <a:t>Azure Data </a:t>
            </a:r>
            <a:r>
              <a:rPr lang="fr-FR" b="1" dirty="0" err="1" smtClean="0"/>
              <a:t>Factory</a:t>
            </a:r>
            <a:endParaRPr lang="fr-FR" b="1" dirty="0" smtClean="0"/>
          </a:p>
          <a:p>
            <a:endParaRPr lang="fr-FR" dirty="0"/>
          </a:p>
          <a:p>
            <a:pPr lvl="1"/>
            <a:r>
              <a:rPr lang="fr-FR" dirty="0" smtClean="0"/>
              <a:t>Tous les composants existent</a:t>
            </a:r>
          </a:p>
          <a:p>
            <a:pPr lvl="1"/>
            <a:r>
              <a:rPr lang="fr-FR" dirty="0" smtClean="0"/>
              <a:t>Possibilité de créer facilement un cluster </a:t>
            </a:r>
            <a:r>
              <a:rPr lang="fr-FR" dirty="0" err="1" smtClean="0"/>
              <a:t>HDInsight</a:t>
            </a:r>
            <a:r>
              <a:rPr lang="fr-FR" dirty="0" smtClean="0"/>
              <a:t> à la demande</a:t>
            </a:r>
          </a:p>
          <a:p>
            <a:pPr lvl="1"/>
            <a:r>
              <a:rPr lang="fr-FR" dirty="0" smtClean="0"/>
              <a:t>Nécessité d’installer la Data Management Gateway pour les sources </a:t>
            </a:r>
            <a:r>
              <a:rPr lang="fr-FR" dirty="0" err="1" smtClean="0"/>
              <a:t>OnPremise</a:t>
            </a:r>
            <a:endParaRPr lang="fr-FR" dirty="0"/>
          </a:p>
        </p:txBody>
      </p:sp>
      <p:sp>
        <p:nvSpPr>
          <p:cNvPr id="5" name="Espace réservé du contenu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fr-FR" b="1" dirty="0" smtClean="0"/>
              <a:t>SSIS</a:t>
            </a:r>
          </a:p>
          <a:p>
            <a:endParaRPr lang="fr-FR" dirty="0"/>
          </a:p>
          <a:p>
            <a:pPr lvl="1"/>
            <a:r>
              <a:rPr lang="fr-FR" dirty="0" smtClean="0"/>
              <a:t>Code, Code, Code</a:t>
            </a:r>
          </a:p>
          <a:p>
            <a:pPr lvl="1"/>
            <a:r>
              <a:rPr lang="fr-FR" smtClean="0"/>
              <a:t>Composants </a:t>
            </a:r>
            <a:r>
              <a:rPr lang="fr-FR" dirty="0" smtClean="0"/>
              <a:t>custom</a:t>
            </a:r>
          </a:p>
          <a:p>
            <a:pPr lvl="1"/>
            <a:r>
              <a:rPr lang="fr-FR" dirty="0" smtClean="0"/>
              <a:t>Nouveaux composants avec SSIS 2016</a:t>
            </a:r>
          </a:p>
          <a:p>
            <a:pPr marL="609585" lvl="1" indent="0">
              <a:buNone/>
            </a:pPr>
            <a:endParaRPr lang="fr-FR" dirty="0"/>
          </a:p>
          <a:p>
            <a:pPr marL="609585" lvl="1" indent="0">
              <a:buNone/>
            </a:pPr>
            <a:r>
              <a:rPr lang="fr-FR" b="1" dirty="0" smtClean="0"/>
              <a:t>Rappel : </a:t>
            </a:r>
            <a:endParaRPr lang="fr-FR" b="1" dirty="0"/>
          </a:p>
          <a:p>
            <a:pPr marL="609585" lvl="1" indent="0">
              <a:buNone/>
            </a:pPr>
            <a:r>
              <a:rPr lang="fr-FR" sz="2800" b="1" dirty="0" smtClean="0"/>
              <a:t>Session Nouveautés </a:t>
            </a:r>
            <a:r>
              <a:rPr lang="fr-FR" sz="2800" b="1" dirty="0"/>
              <a:t>SSIS / SSRS, Mardi à 14h</a:t>
            </a:r>
          </a:p>
          <a:p>
            <a:pPr lvl="1"/>
            <a:endParaRPr lang="fr-FR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Conclusion traitement </a:t>
            </a:r>
            <a:r>
              <a:rPr lang="fr-FR" dirty="0" err="1" smtClean="0"/>
              <a:t>Big</a:t>
            </a:r>
            <a:r>
              <a:rPr lang="fr-FR" dirty="0" smtClean="0"/>
              <a:t> Data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7479644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Demo</a:t>
            </a:r>
            <a:endParaRPr lang="fr-FR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8946958"/>
              </p:ext>
            </p:extLst>
          </p:nvPr>
        </p:nvGraphicFramePr>
        <p:xfrm>
          <a:off x="1209202" y="2181068"/>
          <a:ext cx="1663075" cy="2194560"/>
        </p:xfrm>
        <a:graphic>
          <a:graphicData uri="http://schemas.openxmlformats.org/drawingml/2006/table">
            <a:tbl>
              <a:tblPr firstRow="1" bandRow="1">
                <a:tableStyleId>{E8034E78-7F5D-4C2E-B375-FC64B27BC917}</a:tableStyleId>
              </a:tblPr>
              <a:tblGrid>
                <a:gridCol w="1663075">
                  <a:extLst>
                    <a:ext uri="{9D8B030D-6E8A-4147-A177-3AD203B41FA5}">
                      <a16:colId xmlns:a16="http://schemas.microsoft.com/office/drawing/2014/main" val="3733032813"/>
                    </a:ext>
                  </a:extLst>
                </a:gridCol>
              </a:tblGrid>
              <a:tr h="374754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Table source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9143748"/>
                  </a:ext>
                </a:extLst>
              </a:tr>
              <a:tr h="374754">
                <a:tc>
                  <a:txBody>
                    <a:bodyPr/>
                    <a:lstStyle/>
                    <a:p>
                      <a:r>
                        <a:rPr lang="fr-FR" dirty="0" smtClean="0">
                          <a:solidFill>
                            <a:schemeClr val="tx1"/>
                          </a:solidFill>
                        </a:rPr>
                        <a:t>Pierre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7324400"/>
                  </a:ext>
                </a:extLst>
              </a:tr>
              <a:tr h="374754">
                <a:tc>
                  <a:txBody>
                    <a:bodyPr/>
                    <a:lstStyle/>
                    <a:p>
                      <a:r>
                        <a:rPr lang="fr-FR" dirty="0" smtClean="0">
                          <a:solidFill>
                            <a:schemeClr val="tx1"/>
                          </a:solidFill>
                        </a:rPr>
                        <a:t>Paul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2676159"/>
                  </a:ext>
                </a:extLst>
              </a:tr>
              <a:tr h="374754">
                <a:tc>
                  <a:txBody>
                    <a:bodyPr/>
                    <a:lstStyle/>
                    <a:p>
                      <a:r>
                        <a:rPr lang="fr-FR" dirty="0" smtClean="0">
                          <a:solidFill>
                            <a:schemeClr val="tx1"/>
                          </a:solidFill>
                        </a:rPr>
                        <a:t>Jacques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0913297"/>
                  </a:ext>
                </a:extLst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4050542"/>
              </p:ext>
            </p:extLst>
          </p:nvPr>
        </p:nvGraphicFramePr>
        <p:xfrm>
          <a:off x="8684304" y="2181068"/>
          <a:ext cx="2011180" cy="2194560"/>
        </p:xfrm>
        <a:graphic>
          <a:graphicData uri="http://schemas.openxmlformats.org/drawingml/2006/table">
            <a:tbl>
              <a:tblPr firstRow="1" bandRow="1">
                <a:tableStyleId>{E8034E78-7F5D-4C2E-B375-FC64B27BC917}</a:tableStyleId>
              </a:tblPr>
              <a:tblGrid>
                <a:gridCol w="2011180">
                  <a:extLst>
                    <a:ext uri="{9D8B030D-6E8A-4147-A177-3AD203B41FA5}">
                      <a16:colId xmlns:a16="http://schemas.microsoft.com/office/drawing/2014/main" val="3733032813"/>
                    </a:ext>
                  </a:extLst>
                </a:gridCol>
              </a:tblGrid>
              <a:tr h="374754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Table</a:t>
                      </a:r>
                      <a:endParaRPr lang="fr-FR" baseline="0" dirty="0" smtClean="0"/>
                    </a:p>
                    <a:p>
                      <a:pPr algn="ctr"/>
                      <a:r>
                        <a:rPr lang="fr-FR" baseline="0" dirty="0" smtClean="0"/>
                        <a:t>destination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9143748"/>
                  </a:ext>
                </a:extLst>
              </a:tr>
              <a:tr h="374754">
                <a:tc>
                  <a:txBody>
                    <a:bodyPr/>
                    <a:lstStyle/>
                    <a:p>
                      <a:r>
                        <a:rPr lang="fr-FR" dirty="0" smtClean="0">
                          <a:solidFill>
                            <a:schemeClr val="tx1"/>
                          </a:solidFill>
                        </a:rPr>
                        <a:t>PIERRE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7324400"/>
                  </a:ext>
                </a:extLst>
              </a:tr>
              <a:tr h="374754">
                <a:tc>
                  <a:txBody>
                    <a:bodyPr/>
                    <a:lstStyle/>
                    <a:p>
                      <a:r>
                        <a:rPr lang="fr-FR" dirty="0" smtClean="0">
                          <a:solidFill>
                            <a:schemeClr val="tx1"/>
                          </a:solidFill>
                        </a:rPr>
                        <a:t>PAUL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2676159"/>
                  </a:ext>
                </a:extLst>
              </a:tr>
              <a:tr h="374754">
                <a:tc>
                  <a:txBody>
                    <a:bodyPr/>
                    <a:lstStyle/>
                    <a:p>
                      <a:r>
                        <a:rPr lang="fr-FR" dirty="0" smtClean="0">
                          <a:solidFill>
                            <a:schemeClr val="tx1"/>
                          </a:solidFill>
                        </a:rPr>
                        <a:t>JACQUES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0913297"/>
                  </a:ext>
                </a:extLst>
              </a:tr>
            </a:tbl>
          </a:graphicData>
        </a:graphic>
      </p:graphicFrame>
      <p:sp>
        <p:nvSpPr>
          <p:cNvPr id="8" name="Right Arrow 7"/>
          <p:cNvSpPr/>
          <p:nvPr/>
        </p:nvSpPr>
        <p:spPr>
          <a:xfrm>
            <a:off x="3170420" y="2892352"/>
            <a:ext cx="5126636" cy="771993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384623" y="2963555"/>
            <a:ext cx="2263514" cy="62958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Transformation UPPER()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823574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Transformation de données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2721033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b="1" dirty="0" smtClean="0"/>
              <a:t>SSIS</a:t>
            </a:r>
            <a:endParaRPr lang="en-US" b="1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fr-FR" sz="2400" dirty="0" smtClean="0"/>
              <a:t>Boite à outils riche</a:t>
            </a:r>
          </a:p>
          <a:p>
            <a:pPr lvl="1">
              <a:lnSpc>
                <a:spcPct val="150000"/>
              </a:lnSpc>
            </a:pPr>
            <a:r>
              <a:rPr lang="fr-FR" sz="2400" dirty="0" smtClean="0"/>
              <a:t>Colonne dérivée</a:t>
            </a:r>
          </a:p>
          <a:p>
            <a:pPr lvl="1">
              <a:lnSpc>
                <a:spcPct val="150000"/>
              </a:lnSpc>
            </a:pPr>
            <a:r>
              <a:rPr lang="fr-FR" sz="2400" dirty="0" smtClean="0"/>
              <a:t>Recherche</a:t>
            </a:r>
          </a:p>
          <a:p>
            <a:pPr lvl="1">
              <a:lnSpc>
                <a:spcPct val="150000"/>
              </a:lnSpc>
            </a:pPr>
            <a:r>
              <a:rPr lang="fr-FR" sz="2400" dirty="0" smtClean="0"/>
              <a:t>Fractionnement conditionnel </a:t>
            </a:r>
          </a:p>
          <a:p>
            <a:pPr lvl="1">
              <a:lnSpc>
                <a:spcPct val="150000"/>
              </a:lnSpc>
            </a:pPr>
            <a:r>
              <a:rPr lang="fr-FR" sz="2400" dirty="0" smtClean="0"/>
              <a:t>Pivot</a:t>
            </a:r>
          </a:p>
          <a:p>
            <a:pPr lvl="1">
              <a:lnSpc>
                <a:spcPct val="150000"/>
              </a:lnSpc>
            </a:pPr>
            <a:r>
              <a:rPr lang="fr-FR" sz="2400" dirty="0" smtClean="0"/>
              <a:t>Script SQL et C#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fr-FR" b="1" dirty="0" smtClean="0"/>
              <a:t>ADF</a:t>
            </a:r>
            <a:endParaRPr lang="en-US" b="1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4"/>
          </p:nvPr>
        </p:nvSpPr>
        <p:spPr>
          <a:xfrm>
            <a:off x="6273383" y="1764505"/>
            <a:ext cx="5309019" cy="4352793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50000"/>
              </a:lnSpc>
            </a:pPr>
            <a:r>
              <a:rPr lang="fr-FR" sz="2400" dirty="0" smtClean="0"/>
              <a:t>Boite à outils plus spécifique</a:t>
            </a:r>
          </a:p>
          <a:p>
            <a:pPr>
              <a:lnSpc>
                <a:spcPct val="150000"/>
              </a:lnSpc>
            </a:pPr>
            <a:r>
              <a:rPr lang="fr-FR" sz="2400" dirty="0" smtClean="0"/>
              <a:t>Technique et mécanisme différents</a:t>
            </a:r>
          </a:p>
          <a:p>
            <a:pPr>
              <a:lnSpc>
                <a:spcPct val="150000"/>
              </a:lnSpc>
            </a:pPr>
            <a:r>
              <a:rPr lang="fr-FR" sz="2400" dirty="0" smtClean="0"/>
              <a:t>Activités de transformation</a:t>
            </a:r>
          </a:p>
          <a:p>
            <a:pPr lvl="1">
              <a:lnSpc>
                <a:spcPct val="150000"/>
              </a:lnSpc>
            </a:pPr>
            <a:r>
              <a:rPr lang="fr-FR" sz="2400" dirty="0" err="1" smtClean="0"/>
              <a:t>Hive</a:t>
            </a:r>
            <a:r>
              <a:rPr lang="fr-FR" sz="2400" dirty="0" smtClean="0"/>
              <a:t>, </a:t>
            </a:r>
            <a:r>
              <a:rPr lang="fr-FR" sz="2400" dirty="0" err="1" smtClean="0"/>
              <a:t>Pig</a:t>
            </a:r>
            <a:r>
              <a:rPr lang="fr-FR" sz="2400" dirty="0" smtClean="0"/>
              <a:t>, </a:t>
            </a:r>
            <a:r>
              <a:rPr lang="fr-FR" sz="2400" dirty="0" err="1" smtClean="0"/>
              <a:t>Map</a:t>
            </a:r>
            <a:r>
              <a:rPr lang="fr-FR" sz="2400" dirty="0" smtClean="0"/>
              <a:t> </a:t>
            </a:r>
            <a:r>
              <a:rPr lang="fr-FR" sz="2400" dirty="0" err="1" smtClean="0"/>
              <a:t>Reduce</a:t>
            </a:r>
            <a:r>
              <a:rPr lang="fr-FR" sz="2400" dirty="0"/>
              <a:t> </a:t>
            </a:r>
            <a:r>
              <a:rPr lang="fr-FR" sz="2400" dirty="0" smtClean="0"/>
              <a:t>etc.</a:t>
            </a:r>
            <a:endParaRPr lang="fr-FR" sz="2400" dirty="0"/>
          </a:p>
          <a:p>
            <a:pPr>
              <a:lnSpc>
                <a:spcPct val="150000"/>
              </a:lnSpc>
            </a:pPr>
            <a:r>
              <a:rPr lang="fr-FR" sz="2400" dirty="0" smtClean="0"/>
              <a:t>Activités de Copie</a:t>
            </a:r>
          </a:p>
          <a:p>
            <a:pPr lvl="1">
              <a:lnSpc>
                <a:spcPct val="150000"/>
              </a:lnSpc>
            </a:pPr>
            <a:r>
              <a:rPr lang="fr-FR" sz="2400" dirty="0" err="1" smtClean="0"/>
              <a:t>Sink</a:t>
            </a:r>
            <a:endParaRPr lang="fr-FR" sz="2400" dirty="0" smtClean="0"/>
          </a:p>
          <a:p>
            <a:pPr lvl="1">
              <a:lnSpc>
                <a:spcPct val="150000"/>
              </a:lnSpc>
            </a:pPr>
            <a:r>
              <a:rPr lang="fr-FR" sz="2400" dirty="0" smtClean="0"/>
              <a:t>Procédure stockées</a:t>
            </a:r>
          </a:p>
          <a:p>
            <a:pPr>
              <a:lnSpc>
                <a:spcPct val="150000"/>
              </a:lnSpc>
            </a:pPr>
            <a:r>
              <a:rPr lang="fr-FR" sz="2400" dirty="0" smtClean="0"/>
              <a:t>Activités personnalisées</a:t>
            </a:r>
          </a:p>
          <a:p>
            <a:pPr lvl="1">
              <a:lnSpc>
                <a:spcPct val="150000"/>
              </a:lnSpc>
            </a:pPr>
            <a:r>
              <a:rPr lang="fr-FR" sz="2400" dirty="0" smtClean="0"/>
              <a:t>C#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Conclusion transformation de données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5879346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r>
              <a:rPr lang="fr-FR" dirty="0"/>
              <a:t>On veut industrialiser la mise en œuvre de Azure Machine Learning</a:t>
            </a:r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Machine Learning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8605664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Machine Learning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058074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contenu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fr-FR" b="1" dirty="0" smtClean="0"/>
              <a:t>Azure Data </a:t>
            </a:r>
            <a:r>
              <a:rPr lang="fr-FR" b="1" dirty="0" err="1" smtClean="0"/>
              <a:t>Factory</a:t>
            </a:r>
            <a:endParaRPr lang="fr-FR" b="1" dirty="0" smtClean="0"/>
          </a:p>
          <a:p>
            <a:endParaRPr lang="fr-FR" dirty="0"/>
          </a:p>
          <a:p>
            <a:pPr lvl="1"/>
            <a:r>
              <a:rPr lang="fr-FR" dirty="0" smtClean="0"/>
              <a:t>Gestion de Azure Machine Learning en natif</a:t>
            </a:r>
          </a:p>
          <a:p>
            <a:pPr lvl="1"/>
            <a:r>
              <a:rPr lang="fr-FR" dirty="0" smtClean="0"/>
              <a:t>Facilité de mise en œuvre</a:t>
            </a:r>
          </a:p>
          <a:p>
            <a:pPr lvl="1"/>
            <a:r>
              <a:rPr lang="fr-FR" dirty="0" smtClean="0"/>
              <a:t>Facilité de ré-entrainer un modèle</a:t>
            </a:r>
            <a:endParaRPr lang="fr-FR" dirty="0"/>
          </a:p>
        </p:txBody>
      </p:sp>
      <p:sp>
        <p:nvSpPr>
          <p:cNvPr id="5" name="Espace réservé du contenu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fr-FR" b="1" dirty="0" smtClean="0"/>
              <a:t>SSIS</a:t>
            </a:r>
          </a:p>
          <a:p>
            <a:endParaRPr lang="fr-FR" dirty="0"/>
          </a:p>
          <a:p>
            <a:pPr lvl="1"/>
            <a:r>
              <a:rPr lang="fr-FR" dirty="0" smtClean="0"/>
              <a:t>Encore du code</a:t>
            </a:r>
          </a:p>
          <a:p>
            <a:pPr lvl="1"/>
            <a:endParaRPr lang="fr-FR" dirty="0"/>
          </a:p>
          <a:p>
            <a:pPr lvl="1"/>
            <a:endParaRPr lang="fr-FR" dirty="0" smtClean="0"/>
          </a:p>
          <a:p>
            <a:pPr lvl="1"/>
            <a:endParaRPr lang="fr-FR" dirty="0"/>
          </a:p>
          <a:p>
            <a:pPr marL="609585" lvl="1" indent="0">
              <a:buNone/>
            </a:pPr>
            <a:r>
              <a:rPr lang="fr-FR" b="1" dirty="0"/>
              <a:t>Rappel : </a:t>
            </a:r>
          </a:p>
          <a:p>
            <a:pPr marL="609585" lvl="1" indent="0">
              <a:buNone/>
            </a:pPr>
            <a:r>
              <a:rPr lang="fr-FR" sz="2800" b="1" dirty="0"/>
              <a:t>Session </a:t>
            </a:r>
            <a:r>
              <a:rPr lang="fr-FR" sz="2800" b="1" dirty="0" smtClean="0"/>
              <a:t>Machine Learning,  </a:t>
            </a:r>
            <a:r>
              <a:rPr lang="fr-FR" sz="2800" b="1" dirty="0"/>
              <a:t>Mardi à 14h</a:t>
            </a:r>
          </a:p>
          <a:p>
            <a:endParaRPr lang="fr-FR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Conclusion Machine Learning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6587968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r>
              <a:rPr lang="fr-FR" dirty="0" smtClean="0"/>
              <a:t>Pricing</a:t>
            </a:r>
          </a:p>
          <a:p>
            <a:r>
              <a:rPr lang="fr-FR" dirty="0" smtClean="0"/>
              <a:t>Environnement</a:t>
            </a:r>
          </a:p>
          <a:p>
            <a:r>
              <a:rPr lang="fr-FR" dirty="0" smtClean="0"/>
              <a:t>Et le reste…</a:t>
            </a:r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Compléments de comparaison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8704737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contenu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fr-FR" b="1" dirty="0" smtClean="0"/>
              <a:t>Azure Data </a:t>
            </a:r>
            <a:r>
              <a:rPr lang="fr-FR" b="1" dirty="0" err="1" smtClean="0"/>
              <a:t>Factory</a:t>
            </a:r>
            <a:endParaRPr lang="fr-FR" b="1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pPr marL="0" indent="0">
              <a:buNone/>
            </a:pPr>
            <a:r>
              <a:rPr lang="fr-FR" sz="1800" dirty="0" smtClean="0"/>
              <a:t>Pipeline inactif : </a:t>
            </a:r>
            <a:r>
              <a:rPr lang="en-US" sz="1800" dirty="0"/>
              <a:t>0,6747 €/</a:t>
            </a:r>
            <a:r>
              <a:rPr lang="en-US" sz="1800" dirty="0" err="1"/>
              <a:t>mois</a:t>
            </a:r>
            <a:endParaRPr lang="fr-FR" sz="1800" dirty="0"/>
          </a:p>
          <a:p>
            <a:pPr marL="0" lvl="0" indent="0" defTabSz="1219170" eaLnBrk="1" fontAlgn="t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 cap="all" dirty="0">
                <a:solidFill>
                  <a:srgbClr val="505050"/>
                </a:solidFill>
                <a:cs typeface="+mn-cs"/>
              </a:rPr>
              <a:t>LOW </a:t>
            </a:r>
            <a:r>
              <a:rPr lang="fr-FR" sz="1800" b="1" cap="all" dirty="0" smtClean="0">
                <a:solidFill>
                  <a:srgbClr val="505050"/>
                </a:solidFill>
                <a:cs typeface="+mn-cs"/>
              </a:rPr>
              <a:t>FREQUENCY : </a:t>
            </a:r>
            <a:r>
              <a:rPr lang="fr-FR" sz="1800" dirty="0"/>
              <a:t>s’exécute 1 fois ou moins / jour</a:t>
            </a:r>
          </a:p>
          <a:p>
            <a:pPr marL="0" indent="0" defTabSz="1219170" eaLnBrk="1" fontAlgn="t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 cap="all" dirty="0">
                <a:solidFill>
                  <a:srgbClr val="505050"/>
                </a:solidFill>
              </a:rPr>
              <a:t>HIGH </a:t>
            </a:r>
            <a:r>
              <a:rPr lang="fr-FR" sz="1800" b="1" cap="all" dirty="0" smtClean="0">
                <a:solidFill>
                  <a:srgbClr val="505050"/>
                </a:solidFill>
              </a:rPr>
              <a:t>FREQUENCY : </a:t>
            </a:r>
            <a:r>
              <a:rPr lang="fr-FR" sz="1800" dirty="0">
                <a:solidFill>
                  <a:schemeClr val="tx1"/>
                </a:solidFill>
                <a:cs typeface="+mn-cs"/>
              </a:rPr>
              <a:t>s’exécute plus d’1 fois / </a:t>
            </a:r>
            <a:r>
              <a:rPr lang="fr-FR" sz="1800" dirty="0" smtClean="0">
                <a:solidFill>
                  <a:schemeClr val="tx1"/>
                </a:solidFill>
                <a:cs typeface="+mn-cs"/>
              </a:rPr>
              <a:t>jour</a:t>
            </a:r>
          </a:p>
          <a:p>
            <a:pPr marL="0" indent="0" defTabSz="1219170" eaLnBrk="1" fontAlgn="t" hangingPunct="1">
              <a:spcBef>
                <a:spcPts val="0"/>
              </a:spcBef>
              <a:spcAft>
                <a:spcPts val="0"/>
              </a:spcAft>
              <a:buNone/>
            </a:pPr>
            <a:endParaRPr lang="fr-FR" sz="1800" dirty="0">
              <a:solidFill>
                <a:schemeClr val="tx1"/>
              </a:solidFill>
              <a:cs typeface="+mn-cs"/>
            </a:endParaRPr>
          </a:p>
          <a:p>
            <a:pPr marL="0" indent="0" defTabSz="1219170" eaLnBrk="1" fontAlgn="t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dirty="0" smtClean="0">
                <a:solidFill>
                  <a:schemeClr val="tx1"/>
                </a:solidFill>
                <a:cs typeface="+mn-cs"/>
              </a:rPr>
              <a:t>Réduction de 20 % à partir de 100 activités / mois</a:t>
            </a:r>
            <a:endParaRPr lang="fr-FR" sz="1800" dirty="0">
              <a:solidFill>
                <a:schemeClr val="tx1"/>
              </a:solidFill>
              <a:cs typeface="+mn-cs"/>
            </a:endParaRPr>
          </a:p>
          <a:p>
            <a:pPr marL="0" lvl="0" indent="0" defTabSz="1219170" eaLnBrk="1" fontAlgn="t" hangingPunct="1">
              <a:spcBef>
                <a:spcPts val="0"/>
              </a:spcBef>
              <a:spcAft>
                <a:spcPts val="0"/>
              </a:spcAft>
              <a:buNone/>
            </a:pPr>
            <a:endParaRPr lang="fr-FR" sz="1600" b="1" cap="all" dirty="0">
              <a:solidFill>
                <a:srgbClr val="505050"/>
              </a:solidFill>
              <a:cs typeface="+mn-cs"/>
            </a:endParaRPr>
          </a:p>
          <a:p>
            <a:pPr marL="0" indent="0">
              <a:buNone/>
            </a:pPr>
            <a:endParaRPr lang="fr-FR" dirty="0" smtClean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5" name="Espace réservé du contenu 4"/>
          <p:cNvSpPr>
            <a:spLocks noGrp="1"/>
          </p:cNvSpPr>
          <p:nvPr>
            <p:ph sz="half" idx="2"/>
          </p:nvPr>
        </p:nvSpPr>
        <p:spPr>
          <a:xfrm>
            <a:off x="6197600" y="1200150"/>
            <a:ext cx="5384800" cy="4932000"/>
          </a:xfrm>
        </p:spPr>
        <p:txBody>
          <a:bodyPr>
            <a:normAutofit/>
          </a:bodyPr>
          <a:lstStyle/>
          <a:p>
            <a:r>
              <a:rPr lang="fr-FR" b="1" dirty="0" smtClean="0"/>
              <a:t>SSIS</a:t>
            </a:r>
          </a:p>
          <a:p>
            <a:pPr marL="0" indent="0">
              <a:buNone/>
            </a:pPr>
            <a:r>
              <a:rPr lang="fr-FR" dirty="0" smtClean="0"/>
              <a:t>Lié à votre licence SQL Server</a:t>
            </a:r>
          </a:p>
          <a:p>
            <a:pPr marL="533386" lvl="1" indent="0">
              <a:buNone/>
            </a:pPr>
            <a:endParaRPr lang="fr-FR" sz="1400" dirty="0" smtClean="0"/>
          </a:p>
          <a:p>
            <a:pPr marL="533386" lvl="1" indent="0">
              <a:buNone/>
            </a:pPr>
            <a:r>
              <a:rPr lang="fr-FR" sz="2600" dirty="0" smtClean="0"/>
              <a:t>Gratuit (assistant d’import et d’export) avec SQL Server Express</a:t>
            </a:r>
          </a:p>
          <a:p>
            <a:pPr marL="533386" lvl="1" indent="0">
              <a:buNone/>
            </a:pPr>
            <a:r>
              <a:rPr lang="fr-FR" sz="2600" dirty="0" smtClean="0"/>
              <a:t>Fonctions standards avec SQL Server BI et standard </a:t>
            </a:r>
            <a:r>
              <a:rPr lang="fr-FR" sz="2600" dirty="0" err="1" smtClean="0"/>
              <a:t>edition</a:t>
            </a:r>
            <a:endParaRPr lang="fr-FR" sz="2600" dirty="0" smtClean="0"/>
          </a:p>
          <a:p>
            <a:pPr marL="533386" lvl="1" indent="0">
              <a:buNone/>
            </a:pPr>
            <a:r>
              <a:rPr lang="fr-FR" sz="2600" dirty="0" smtClean="0"/>
              <a:t>Fonctions avancées (CDC oracle, connecteurs spécifiques) avec Enterprise </a:t>
            </a:r>
            <a:r>
              <a:rPr lang="fr-FR" sz="2600" dirty="0" err="1" smtClean="0"/>
              <a:t>edition</a:t>
            </a:r>
            <a:endParaRPr lang="fr-FR" sz="2600" dirty="0" smtClean="0"/>
          </a:p>
          <a:p>
            <a:pPr marL="533386" lvl="1" indent="0">
              <a:buNone/>
            </a:pPr>
            <a:endParaRPr lang="fr-FR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Pricing </a:t>
            </a:r>
            <a:endParaRPr lang="fr-FR" dirty="0"/>
          </a:p>
        </p:txBody>
      </p:sp>
      <p:graphicFrame>
        <p:nvGraphicFramePr>
          <p:cNvPr id="6" name="Tableau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1387904"/>
              </p:ext>
            </p:extLst>
          </p:nvPr>
        </p:nvGraphicFramePr>
        <p:xfrm>
          <a:off x="609600" y="1785052"/>
          <a:ext cx="4693920" cy="2331720"/>
        </p:xfrm>
        <a:graphic>
          <a:graphicData uri="http://schemas.openxmlformats.org/drawingml/2006/table">
            <a:tbl>
              <a:tblPr/>
              <a:tblGrid>
                <a:gridCol w="1564640">
                  <a:extLst>
                    <a:ext uri="{9D8B030D-6E8A-4147-A177-3AD203B41FA5}">
                      <a16:colId xmlns:a16="http://schemas.microsoft.com/office/drawing/2014/main" val="4141458875"/>
                    </a:ext>
                  </a:extLst>
                </a:gridCol>
                <a:gridCol w="1564640">
                  <a:extLst>
                    <a:ext uri="{9D8B030D-6E8A-4147-A177-3AD203B41FA5}">
                      <a16:colId xmlns:a16="http://schemas.microsoft.com/office/drawing/2014/main" val="1491838727"/>
                    </a:ext>
                  </a:extLst>
                </a:gridCol>
                <a:gridCol w="1564640">
                  <a:extLst>
                    <a:ext uri="{9D8B030D-6E8A-4147-A177-3AD203B41FA5}">
                      <a16:colId xmlns:a16="http://schemas.microsoft.com/office/drawing/2014/main" val="277402498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 fontAlgn="t"/>
                      <a:endParaRPr lang="fr-FR" sz="1600" b="1" cap="all">
                        <a:solidFill>
                          <a:srgbClr val="505050"/>
                        </a:solidFill>
                        <a:effectLst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C9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fr-FR" sz="1600" b="1" cap="all" dirty="0">
                          <a:solidFill>
                            <a:srgbClr val="505050"/>
                          </a:solidFill>
                          <a:effectLst/>
                        </a:rPr>
                        <a:t>LOW FREQUENCY</a:t>
                      </a: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C9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fr-FR" sz="1600" b="1" cap="all" dirty="0">
                          <a:solidFill>
                            <a:srgbClr val="505050"/>
                          </a:solidFill>
                          <a:effectLst/>
                        </a:rPr>
                        <a:t>HIGH FREQUENCY</a:t>
                      </a: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C9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156362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lang="fr-FR" sz="1600">
                          <a:effectLst/>
                        </a:rPr>
                        <a:t>Cloud</a:t>
                      </a: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C9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600" dirty="0">
                          <a:effectLst/>
                        </a:rPr>
                        <a:t>€0.506 </a:t>
                      </a:r>
                      <a:r>
                        <a:rPr lang="en-US" sz="1600" dirty="0" smtClean="0">
                          <a:effectLst/>
                        </a:rPr>
                        <a:t>par </a:t>
                      </a:r>
                      <a:r>
                        <a:rPr lang="en-US" sz="1600" dirty="0" err="1" smtClean="0">
                          <a:effectLst/>
                        </a:rPr>
                        <a:t>activité</a:t>
                      </a:r>
                      <a:r>
                        <a:rPr lang="en-US" sz="1600" dirty="0" smtClean="0">
                          <a:effectLst/>
                        </a:rPr>
                        <a:t> par </a:t>
                      </a:r>
                      <a:r>
                        <a:rPr lang="en-US" sz="1600" dirty="0" err="1" smtClean="0">
                          <a:effectLst/>
                        </a:rPr>
                        <a:t>mois</a:t>
                      </a:r>
                      <a:endParaRPr lang="en-US" sz="1600" dirty="0">
                        <a:effectLst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C9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600" dirty="0">
                          <a:effectLst/>
                        </a:rPr>
                        <a:t>€0.6747 </a:t>
                      </a:r>
                      <a:r>
                        <a:rPr lang="en-US" sz="1600" dirty="0" smtClean="0">
                          <a:effectLst/>
                        </a:rPr>
                        <a:t>par </a:t>
                      </a:r>
                      <a:r>
                        <a:rPr lang="en-US" sz="1600" dirty="0" err="1" smtClean="0">
                          <a:effectLst/>
                        </a:rPr>
                        <a:t>activité</a:t>
                      </a:r>
                      <a:r>
                        <a:rPr lang="en-US" sz="1600" dirty="0" smtClean="0">
                          <a:effectLst/>
                        </a:rPr>
                        <a:t> par </a:t>
                      </a:r>
                      <a:r>
                        <a:rPr lang="en-US" sz="1600" dirty="0" err="1" smtClean="0">
                          <a:effectLst/>
                        </a:rPr>
                        <a:t>mois</a:t>
                      </a:r>
                      <a:endParaRPr lang="en-US" sz="1600" dirty="0">
                        <a:effectLst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C9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246736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lang="fr-FR" sz="1600">
                          <a:effectLst/>
                        </a:rPr>
                        <a:t>On-Premises</a:t>
                      </a: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C9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600" dirty="0">
                          <a:effectLst/>
                        </a:rPr>
                        <a:t>€1.265 </a:t>
                      </a:r>
                      <a:r>
                        <a:rPr lang="en-US" sz="1600" dirty="0" smtClean="0">
                          <a:effectLst/>
                        </a:rPr>
                        <a:t>par </a:t>
                      </a:r>
                      <a:r>
                        <a:rPr lang="en-US" sz="1600" dirty="0" err="1" smtClean="0">
                          <a:effectLst/>
                        </a:rPr>
                        <a:t>activité</a:t>
                      </a:r>
                      <a:r>
                        <a:rPr lang="en-US" sz="1600" dirty="0" smtClean="0">
                          <a:effectLst/>
                        </a:rPr>
                        <a:t> par </a:t>
                      </a:r>
                      <a:r>
                        <a:rPr lang="en-US" sz="1600" dirty="0" err="1" smtClean="0">
                          <a:effectLst/>
                        </a:rPr>
                        <a:t>mois</a:t>
                      </a:r>
                      <a:endParaRPr lang="en-US" sz="1600" dirty="0">
                        <a:effectLst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C9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600" dirty="0">
                          <a:effectLst/>
                        </a:rPr>
                        <a:t>€2.1083 </a:t>
                      </a:r>
                      <a:r>
                        <a:rPr lang="en-US" sz="1600" dirty="0" smtClean="0">
                          <a:effectLst/>
                        </a:rPr>
                        <a:t>par </a:t>
                      </a:r>
                      <a:r>
                        <a:rPr lang="en-US" sz="1600" dirty="0" err="1" smtClean="0">
                          <a:effectLst/>
                        </a:rPr>
                        <a:t>activité</a:t>
                      </a:r>
                      <a:r>
                        <a:rPr lang="en-US" sz="1600" dirty="0" smtClean="0">
                          <a:effectLst/>
                        </a:rPr>
                        <a:t> par </a:t>
                      </a:r>
                      <a:r>
                        <a:rPr lang="en-US" sz="1600" dirty="0" err="1" smtClean="0">
                          <a:effectLst/>
                        </a:rPr>
                        <a:t>mois</a:t>
                      </a:r>
                      <a:endParaRPr lang="en-US" sz="1600" dirty="0">
                        <a:effectLst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C9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587220"/>
                  </a:ext>
                </a:extLst>
              </a:tr>
            </a:tbl>
          </a:graphicData>
        </a:graphic>
      </p:graphicFrame>
      <p:sp>
        <p:nvSpPr>
          <p:cNvPr id="7" name="Flèche vers le bas 6"/>
          <p:cNvSpPr/>
          <p:nvPr/>
        </p:nvSpPr>
        <p:spPr>
          <a:xfrm>
            <a:off x="6314173" y="2492944"/>
            <a:ext cx="346509" cy="340734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extBox 1"/>
          <p:cNvSpPr txBox="1"/>
          <p:nvPr/>
        </p:nvSpPr>
        <p:spPr>
          <a:xfrm>
            <a:off x="2867805" y="783621"/>
            <a:ext cx="64425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hlinkClick r:id="rId2"/>
              </a:rPr>
              <a:t>https://azure.microsoft.com/fr-fr/pricing/details/data-factory</a:t>
            </a:r>
            <a:r>
              <a:rPr lang="fr-FR" dirty="0" smtClean="0">
                <a:hlinkClick r:id="rId2"/>
              </a:rPr>
              <a:t>/</a:t>
            </a:r>
            <a:endParaRPr lang="fr-FR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261117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b="1" dirty="0" smtClean="0"/>
              <a:t>Azure Data </a:t>
            </a:r>
            <a:r>
              <a:rPr lang="fr-FR" b="1" dirty="0" err="1" smtClean="0"/>
              <a:t>Factory</a:t>
            </a:r>
            <a:endParaRPr lang="fr-FR" b="1" dirty="0" smtClean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2"/>
          </p:nvPr>
        </p:nvSpPr>
        <p:spPr>
          <a:xfrm>
            <a:off x="6197600" y="1200150"/>
            <a:ext cx="4786775" cy="4917148"/>
          </a:xfrm>
        </p:spPr>
        <p:txBody>
          <a:bodyPr/>
          <a:lstStyle/>
          <a:p>
            <a:pPr marL="0" indent="0">
              <a:buNone/>
            </a:pPr>
            <a:r>
              <a:rPr lang="fr-FR" b="1" dirty="0" smtClean="0"/>
              <a:t>                                    SSIS</a:t>
            </a:r>
            <a:endParaRPr lang="fr-FR" b="1" dirty="0" smtClean="0"/>
          </a:p>
          <a:p>
            <a:pPr marL="0" indent="0">
              <a:buNone/>
            </a:pPr>
            <a:endParaRPr lang="fr-FR" b="1" dirty="0"/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Environnement</a:t>
            </a:r>
            <a:endParaRPr lang="fr-FR" dirty="0"/>
          </a:p>
        </p:txBody>
      </p:sp>
      <p:pic>
        <p:nvPicPr>
          <p:cNvPr id="2050" name="Picture 2" descr="Afficher l'image d'origin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760" y="2874469"/>
            <a:ext cx="1994067" cy="1994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ome Server ic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35430" y="2644704"/>
            <a:ext cx="2438400" cy="243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ZoneTexte 6"/>
          <p:cNvSpPr txBox="1"/>
          <p:nvPr/>
        </p:nvSpPr>
        <p:spPr>
          <a:xfrm>
            <a:off x="2921876" y="2155744"/>
            <a:ext cx="6139678" cy="3416320"/>
          </a:xfrm>
          <a:prstGeom prst="rect">
            <a:avLst/>
          </a:prstGeom>
          <a:noFill/>
          <a:ln w="50800"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2400" dirty="0" smtClean="0"/>
              <a:t>Différences induites entre Cloud et </a:t>
            </a:r>
            <a:r>
              <a:rPr lang="fr-FR" sz="2400" dirty="0" err="1" smtClean="0"/>
              <a:t>OnPrem</a:t>
            </a:r>
            <a:endParaRPr lang="fr-FR" sz="2400" dirty="0" smtClean="0"/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400" dirty="0" smtClean="0"/>
              <a:t>Pas d’infrastructure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400" dirty="0" smtClean="0"/>
              <a:t>Moins d’administration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400" dirty="0" smtClean="0"/>
              <a:t>Pas de gestion de hardware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400" dirty="0" smtClean="0"/>
              <a:t>Mise en place rapide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400" dirty="0" smtClean="0"/>
              <a:t>Des coûts réduits</a:t>
            </a:r>
          </a:p>
        </p:txBody>
      </p:sp>
    </p:spTree>
    <p:extLst>
      <p:ext uri="{BB962C8B-B14F-4D97-AF65-F5344CB8AC3E}">
        <p14:creationId xmlns:p14="http://schemas.microsoft.com/office/powerpoint/2010/main" val="15495475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Et le reste : focus administration, sécurité, log</a:t>
            </a:r>
            <a:endParaRPr lang="fr-FR" dirty="0"/>
          </a:p>
        </p:txBody>
      </p:sp>
      <p:graphicFrame>
        <p:nvGraphicFramePr>
          <p:cNvPr id="9" name="Tableau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2099601"/>
              </p:ext>
            </p:extLst>
          </p:nvPr>
        </p:nvGraphicFramePr>
        <p:xfrm>
          <a:off x="1783030" y="1297735"/>
          <a:ext cx="8804167" cy="425872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66077">
                  <a:extLst>
                    <a:ext uri="{9D8B030D-6E8A-4147-A177-3AD203B41FA5}">
                      <a16:colId xmlns:a16="http://schemas.microsoft.com/office/drawing/2014/main" val="3807368181"/>
                    </a:ext>
                  </a:extLst>
                </a:gridCol>
                <a:gridCol w="2907872">
                  <a:extLst>
                    <a:ext uri="{9D8B030D-6E8A-4147-A177-3AD203B41FA5}">
                      <a16:colId xmlns:a16="http://schemas.microsoft.com/office/drawing/2014/main" val="657139358"/>
                    </a:ext>
                  </a:extLst>
                </a:gridCol>
                <a:gridCol w="2530218">
                  <a:extLst>
                    <a:ext uri="{9D8B030D-6E8A-4147-A177-3AD203B41FA5}">
                      <a16:colId xmlns:a16="http://schemas.microsoft.com/office/drawing/2014/main" val="1495649813"/>
                    </a:ext>
                  </a:extLst>
                </a:gridCol>
              </a:tblGrid>
              <a:tr h="951137"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Azure Data </a:t>
                      </a:r>
                      <a:r>
                        <a:rPr lang="fr-FR" dirty="0" err="1" smtClean="0"/>
                        <a:t>Factory</a:t>
                      </a:r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SSIS</a:t>
                      </a:r>
                      <a:endParaRPr lang="fr-FR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12109509"/>
                  </a:ext>
                </a:extLst>
              </a:tr>
              <a:tr h="852795">
                <a:tc>
                  <a:txBody>
                    <a:bodyPr/>
                    <a:lstStyle/>
                    <a:p>
                      <a:pPr algn="ctr" fontAlgn="b"/>
                      <a:r>
                        <a:rPr lang="fr-FR" sz="2400" u="none" strike="noStrike" dirty="0">
                          <a:effectLst/>
                        </a:rPr>
                        <a:t>Gestion des erreurs</a:t>
                      </a:r>
                      <a:endParaRPr lang="fr-FR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400" u="none" strike="noStrike" dirty="0">
                          <a:effectLst/>
                        </a:rPr>
                        <a:t>Alertes</a:t>
                      </a:r>
                      <a:endParaRPr lang="fr-FR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400" u="none" strike="noStrike" dirty="0">
                          <a:effectLst/>
                        </a:rPr>
                        <a:t>Alertes, </a:t>
                      </a:r>
                      <a:r>
                        <a:rPr lang="fr-FR" sz="2400" u="none" strike="noStrike" dirty="0" err="1">
                          <a:effectLst/>
                        </a:rPr>
                        <a:t>event</a:t>
                      </a:r>
                      <a:r>
                        <a:rPr lang="fr-FR" sz="2400" u="none" strike="noStrike" dirty="0">
                          <a:effectLst/>
                        </a:rPr>
                        <a:t> </a:t>
                      </a:r>
                      <a:r>
                        <a:rPr lang="fr-FR" sz="2400" u="none" strike="noStrike" dirty="0" err="1">
                          <a:effectLst/>
                        </a:rPr>
                        <a:t>handlers</a:t>
                      </a:r>
                      <a:endParaRPr lang="fr-FR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600722159"/>
                  </a:ext>
                </a:extLst>
              </a:tr>
              <a:tr h="430067">
                <a:tc>
                  <a:txBody>
                    <a:bodyPr/>
                    <a:lstStyle/>
                    <a:p>
                      <a:pPr algn="ctr" fontAlgn="b"/>
                      <a:r>
                        <a:rPr lang="fr-FR" sz="2400" u="none" strike="noStrike" dirty="0">
                          <a:effectLst/>
                        </a:rPr>
                        <a:t>Log</a:t>
                      </a:r>
                      <a:endParaRPr lang="fr-FR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400" u="none" strike="noStrike" dirty="0">
                          <a:effectLst/>
                        </a:rPr>
                        <a:t>Oui</a:t>
                      </a:r>
                      <a:endParaRPr lang="fr-FR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400" u="none" strike="noStrike" dirty="0">
                          <a:effectLst/>
                        </a:rPr>
                        <a:t>Oui</a:t>
                      </a:r>
                      <a:endParaRPr lang="fr-FR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2446828583"/>
                  </a:ext>
                </a:extLst>
              </a:tr>
              <a:tr h="430067">
                <a:tc>
                  <a:txBody>
                    <a:bodyPr/>
                    <a:lstStyle/>
                    <a:p>
                      <a:pPr algn="ctr" fontAlgn="b"/>
                      <a:r>
                        <a:rPr lang="fr-FR" sz="2400" u="none" strike="noStrike" dirty="0">
                          <a:effectLst/>
                        </a:rPr>
                        <a:t>Déploiement</a:t>
                      </a:r>
                      <a:endParaRPr lang="fr-FR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400" u="none" strike="noStrike" dirty="0">
                          <a:effectLst/>
                        </a:rPr>
                        <a:t>Oui</a:t>
                      </a:r>
                      <a:endParaRPr lang="fr-FR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400" u="none" strike="noStrike">
                          <a:effectLst/>
                        </a:rPr>
                        <a:t>Oui</a:t>
                      </a:r>
                      <a:endParaRPr lang="fr-FR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302692427"/>
                  </a:ext>
                </a:extLst>
              </a:tr>
              <a:tr h="430067">
                <a:tc>
                  <a:txBody>
                    <a:bodyPr/>
                    <a:lstStyle/>
                    <a:p>
                      <a:pPr algn="ctr" fontAlgn="b"/>
                      <a:r>
                        <a:rPr lang="fr-FR" sz="2400" u="none" strike="noStrike" dirty="0">
                          <a:effectLst/>
                        </a:rPr>
                        <a:t>Monitoring</a:t>
                      </a:r>
                      <a:endParaRPr lang="fr-FR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800" u="none" strike="noStrike" dirty="0" smtClean="0">
                          <a:effectLst/>
                        </a:rPr>
                        <a:t>Oui + Data Slice et </a:t>
                      </a:r>
                      <a:r>
                        <a:rPr lang="fr-FR" sz="1800" u="none" strike="noStrike" dirty="0" err="1" smtClean="0">
                          <a:effectLst/>
                        </a:rPr>
                        <a:t>Lineage</a:t>
                      </a:r>
                      <a:endParaRPr lang="fr-F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400" u="none" strike="noStrike" dirty="0">
                          <a:effectLst/>
                        </a:rPr>
                        <a:t>Oui</a:t>
                      </a:r>
                      <a:endParaRPr lang="fr-FR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3728573999"/>
                  </a:ext>
                </a:extLst>
              </a:tr>
              <a:tr h="852795">
                <a:tc>
                  <a:txBody>
                    <a:bodyPr/>
                    <a:lstStyle/>
                    <a:p>
                      <a:pPr algn="ctr" fontAlgn="b"/>
                      <a:r>
                        <a:rPr lang="fr-FR" sz="2400" u="none" strike="noStrike" dirty="0" err="1" smtClean="0">
                          <a:effectLst/>
                        </a:rPr>
                        <a:t>Securité</a:t>
                      </a:r>
                      <a:endParaRPr lang="fr-FR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400" u="none" strike="noStrike" dirty="0">
                          <a:effectLst/>
                        </a:rPr>
                        <a:t>Basée sur des </a:t>
                      </a:r>
                      <a:r>
                        <a:rPr lang="fr-FR" sz="2400" u="none" strike="noStrike" dirty="0" smtClean="0">
                          <a:effectLst/>
                        </a:rPr>
                        <a:t>rôles</a:t>
                      </a:r>
                    </a:p>
                    <a:p>
                      <a:pPr algn="ctr" fontAlgn="b"/>
                      <a:r>
                        <a:rPr lang="fr-FR" sz="14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Owner</a:t>
                      </a:r>
                      <a:r>
                        <a:rPr lang="fr-FR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, </a:t>
                      </a:r>
                      <a:r>
                        <a:rPr lang="fr-FR" sz="14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Contributor</a:t>
                      </a:r>
                      <a:r>
                        <a:rPr lang="fr-FR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, Reader etc</a:t>
                      </a:r>
                      <a:r>
                        <a:rPr lang="fr-FR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.</a:t>
                      </a:r>
                      <a:endParaRPr lang="fr-F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400" u="none" strike="noStrike" dirty="0">
                          <a:effectLst/>
                        </a:rPr>
                        <a:t>Basée sur des </a:t>
                      </a:r>
                      <a:r>
                        <a:rPr lang="fr-FR" sz="2400" u="none" strike="noStrike" dirty="0" smtClean="0">
                          <a:effectLst/>
                        </a:rPr>
                        <a:t>rôles</a:t>
                      </a:r>
                    </a:p>
                    <a:p>
                      <a:pPr algn="ctr" fontAlgn="b"/>
                      <a:r>
                        <a:rPr lang="en-US" sz="1400" b="0" dirty="0" err="1" smtClean="0"/>
                        <a:t>db_ssisadmin</a:t>
                      </a:r>
                      <a:r>
                        <a:rPr lang="en-US" sz="1400" b="0" dirty="0" smtClean="0"/>
                        <a:t>, </a:t>
                      </a:r>
                      <a:r>
                        <a:rPr lang="en-US" sz="1400" b="0" dirty="0" err="1" smtClean="0"/>
                        <a:t>db_ssisltduser</a:t>
                      </a:r>
                      <a:r>
                        <a:rPr lang="en-US" sz="1400" b="0" dirty="0" smtClean="0"/>
                        <a:t>,</a:t>
                      </a:r>
                      <a:r>
                        <a:rPr lang="en-US" sz="1400" b="0" baseline="0" dirty="0" smtClean="0"/>
                        <a:t> </a:t>
                      </a:r>
                      <a:r>
                        <a:rPr lang="en-US" sz="1400" b="0" dirty="0" err="1" smtClean="0"/>
                        <a:t>db_ssisoperator</a:t>
                      </a:r>
                      <a:r>
                        <a:rPr lang="en-US" sz="1400" b="0" dirty="0" smtClean="0"/>
                        <a:t> 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29500342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628978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3"/>
          </p:nvPr>
        </p:nvSpPr>
        <p:spPr/>
        <p:txBody>
          <a:bodyPr>
            <a:normAutofit lnSpcReduction="10000"/>
          </a:bodyPr>
          <a:lstStyle/>
          <a:p>
            <a:r>
              <a:rPr lang="fr-FR" dirty="0" smtClean="0"/>
              <a:t>Ça dépend…</a:t>
            </a:r>
          </a:p>
          <a:p>
            <a:r>
              <a:rPr lang="fr-FR" dirty="0" smtClean="0"/>
              <a:t>Azure Data </a:t>
            </a:r>
            <a:r>
              <a:rPr lang="fr-FR" dirty="0" err="1" smtClean="0"/>
              <a:t>Factory</a:t>
            </a:r>
            <a:r>
              <a:rPr lang="fr-FR" dirty="0" smtClean="0"/>
              <a:t> permet de faire communiquer tous les services de données Azure</a:t>
            </a:r>
          </a:p>
          <a:p>
            <a:r>
              <a:rPr lang="fr-FR" dirty="0" smtClean="0"/>
              <a:t>Il permet leur industrialisation en se passant du code</a:t>
            </a:r>
          </a:p>
          <a:p>
            <a:r>
              <a:rPr lang="fr-FR" dirty="0" smtClean="0"/>
              <a:t>SSIS permet une maîtrise fine des flux de données</a:t>
            </a:r>
            <a:endParaRPr lang="fr-FR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En conclusion, quel est le meilleur outil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9877140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/>
          <p:cNvSpPr txBox="1"/>
          <p:nvPr/>
        </p:nvSpPr>
        <p:spPr>
          <a:xfrm>
            <a:off x="73869" y="116203"/>
            <a:ext cx="9316974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Les évaluations des sessions,</a:t>
            </a:r>
          </a:p>
          <a:p>
            <a:r>
              <a:rPr lang="fr-FR" sz="6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c</a:t>
            </a:r>
            <a:r>
              <a:rPr lang="fr-FR" sz="6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’est important !!</a:t>
            </a:r>
            <a:endParaRPr lang="fr-FR" sz="6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7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0809" y="2707270"/>
            <a:ext cx="2821912" cy="284132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5286" y="220833"/>
            <a:ext cx="1930907" cy="183436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953137" y="5610144"/>
            <a:ext cx="425725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000" b="1" dirty="0" smtClean="0">
                <a:solidFill>
                  <a:srgbClr val="FF0000"/>
                </a:solidFill>
                <a:latin typeface="+mj-lt"/>
              </a:rPr>
              <a:t>http://GUSS.Pro/jss</a:t>
            </a:r>
            <a:endParaRPr lang="fr-FR" sz="3200" b="1" dirty="0">
              <a:solidFill>
                <a:srgbClr val="FF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222254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162" y="1925120"/>
            <a:ext cx="6261691" cy="4174461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Titre 2"/>
          <p:cNvSpPr txBox="1">
            <a:spLocks/>
          </p:cNvSpPr>
          <p:nvPr/>
        </p:nvSpPr>
        <p:spPr>
          <a:xfrm>
            <a:off x="441355" y="293543"/>
            <a:ext cx="7301114" cy="163157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4800" b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Merci à nos volontaires…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069166" y="668784"/>
            <a:ext cx="3611051" cy="334356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222767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98435" y="2430017"/>
            <a:ext cx="6195130" cy="1997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4295345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Personnalisé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C0504D"/>
      </a:hlink>
      <a:folHlink>
        <a:srgbClr val="C0504D"/>
      </a:folHlink>
    </a:clrScheme>
    <a:fontScheme name="TechDays 2013">
      <a:majorFont>
        <a:latin typeface="Segoe UI Light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1335</TotalTime>
  <Words>762</Words>
  <Application>Microsoft Office PowerPoint</Application>
  <PresentationFormat>Grand écran</PresentationFormat>
  <Paragraphs>248</Paragraphs>
  <Slides>31</Slides>
  <Notes>5</Notes>
  <HiddenSlides>1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31</vt:i4>
      </vt:variant>
    </vt:vector>
  </HeadingPairs>
  <TitlesOfParts>
    <vt:vector size="38" baseType="lpstr">
      <vt:lpstr>MS PGothic</vt:lpstr>
      <vt:lpstr>MS PGothic</vt:lpstr>
      <vt:lpstr>Arial</vt:lpstr>
      <vt:lpstr>Calibri</vt:lpstr>
      <vt:lpstr>Segoe UI</vt:lpstr>
      <vt:lpstr>Segoe UI Light</vt:lpstr>
      <vt:lpstr>1_Office Theme</vt:lpstr>
      <vt:lpstr>Présentation PowerPoint</vt:lpstr>
      <vt:lpstr>Présentation PowerPoint</vt:lpstr>
      <vt:lpstr>Merci à nos sponsors</vt:lpstr>
      <vt:lpstr>Speakers</vt:lpstr>
      <vt:lpstr>Agenda</vt:lpstr>
      <vt:lpstr>Que le temps passe vite</vt:lpstr>
      <vt:lpstr>SSIS : petite chronologie de l’ETL chez Microsoft</vt:lpstr>
      <vt:lpstr>SSIS – Architecture</vt:lpstr>
      <vt:lpstr>Azure Data Factory</vt:lpstr>
      <vt:lpstr>Intégration dans la chaîne de données</vt:lpstr>
      <vt:lpstr>Azure Data Factory</vt:lpstr>
      <vt:lpstr>Chargement de fichiers</vt:lpstr>
      <vt:lpstr>Chargement DE fichiers </vt:lpstr>
      <vt:lpstr>Conclusion chargement de fichiers</vt:lpstr>
      <vt:lpstr>Lancement traitement HDInsight</vt:lpstr>
      <vt:lpstr>Traitement fichiers de log HDINSIGHT</vt:lpstr>
      <vt:lpstr>Conclusion traitement Big Data</vt:lpstr>
      <vt:lpstr>Demo</vt:lpstr>
      <vt:lpstr>Transformation de données</vt:lpstr>
      <vt:lpstr>Conclusion transformation de données</vt:lpstr>
      <vt:lpstr>Machine Learning</vt:lpstr>
      <vt:lpstr>Machine Learning</vt:lpstr>
      <vt:lpstr>Conclusion Machine Learning</vt:lpstr>
      <vt:lpstr>Compléments de comparaison</vt:lpstr>
      <vt:lpstr>Pricing </vt:lpstr>
      <vt:lpstr>Environnement</vt:lpstr>
      <vt:lpstr>Et le reste : focus administration, sécurité, log</vt:lpstr>
      <vt:lpstr>En conclusion, quel est le meilleur outil</vt:lpstr>
      <vt:lpstr>Présentation PowerPoint</vt:lpstr>
      <vt:lpstr>Présentation PowerPoint</vt:lpstr>
      <vt:lpstr>Présentation PowerPoint</vt:lpstr>
    </vt:vector>
  </TitlesOfParts>
  <Company>AZEO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romain.casteres@microsoft.com</dc:creator>
  <cp:lastModifiedBy>David Joubert</cp:lastModifiedBy>
  <cp:revision>139</cp:revision>
  <dcterms:created xsi:type="dcterms:W3CDTF">2013-09-20T15:52:21Z</dcterms:created>
  <dcterms:modified xsi:type="dcterms:W3CDTF">2015-11-29T17:31:41Z</dcterms:modified>
</cp:coreProperties>
</file>